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58" r:id="rId4"/>
    <p:sldId id="259" r:id="rId5"/>
    <p:sldId id="260" r:id="rId6"/>
    <p:sldId id="261" r:id="rId7"/>
    <p:sldId id="262" r:id="rId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5AB557-3ECB-46F6-A423-9DA47C8FFB12}" v="1" dt="2024-04-03T21:02:49.8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cky Willis" userId="353ddb034ddce96e" providerId="LiveId" clId="{A25AB557-3ECB-46F6-A423-9DA47C8FFB12}"/>
    <pc:docChg chg="custSel modSld">
      <pc:chgData name="Becky Willis" userId="353ddb034ddce96e" providerId="LiveId" clId="{A25AB557-3ECB-46F6-A423-9DA47C8FFB12}" dt="2024-04-03T21:09:41.420" v="3" actId="27636"/>
      <pc:docMkLst>
        <pc:docMk/>
      </pc:docMkLst>
      <pc:sldChg chg="modSp mod">
        <pc:chgData name="Becky Willis" userId="353ddb034ddce96e" providerId="LiveId" clId="{A25AB557-3ECB-46F6-A423-9DA47C8FFB12}" dt="2024-04-03T21:09:41.278" v="2" actId="27636"/>
        <pc:sldMkLst>
          <pc:docMk/>
          <pc:sldMk cId="1382230467" sldId="258"/>
        </pc:sldMkLst>
        <pc:spChg chg="mod">
          <ac:chgData name="Becky Willis" userId="353ddb034ddce96e" providerId="LiveId" clId="{A25AB557-3ECB-46F6-A423-9DA47C8FFB12}" dt="2024-04-03T21:09:41.278" v="2" actId="27636"/>
          <ac:spMkLst>
            <pc:docMk/>
            <pc:sldMk cId="1382230467" sldId="258"/>
            <ac:spMk id="3" creationId="{34612F3C-506F-595E-6C90-12B574A5B04A}"/>
          </ac:spMkLst>
        </pc:spChg>
      </pc:sldChg>
      <pc:sldChg chg="modSp mod">
        <pc:chgData name="Becky Willis" userId="353ddb034ddce96e" providerId="LiveId" clId="{A25AB557-3ECB-46F6-A423-9DA47C8FFB12}" dt="2024-04-03T21:09:41.420" v="3" actId="27636"/>
        <pc:sldMkLst>
          <pc:docMk/>
          <pc:sldMk cId="987051444" sldId="260"/>
        </pc:sldMkLst>
        <pc:spChg chg="mod">
          <ac:chgData name="Becky Willis" userId="353ddb034ddce96e" providerId="LiveId" clId="{A25AB557-3ECB-46F6-A423-9DA47C8FFB12}" dt="2024-04-03T21:09:41.420" v="3" actId="27636"/>
          <ac:spMkLst>
            <pc:docMk/>
            <pc:sldMk cId="987051444" sldId="260"/>
            <ac:spMk id="3" creationId="{BC446CAA-8241-9C58-51D0-22A66E4BF073}"/>
          </ac:spMkLst>
        </pc:spChg>
      </pc:sldChg>
      <pc:sldChg chg="modSp mod">
        <pc:chgData name="Becky Willis" userId="353ddb034ddce96e" providerId="LiveId" clId="{A25AB557-3ECB-46F6-A423-9DA47C8FFB12}" dt="2024-04-03T21:09:41.024" v="1" actId="313"/>
        <pc:sldMkLst>
          <pc:docMk/>
          <pc:sldMk cId="3298669130" sldId="262"/>
        </pc:sldMkLst>
        <pc:spChg chg="mod">
          <ac:chgData name="Becky Willis" userId="353ddb034ddce96e" providerId="LiveId" clId="{A25AB557-3ECB-46F6-A423-9DA47C8FFB12}" dt="2024-04-03T21:09:41.024" v="1" actId="313"/>
          <ac:spMkLst>
            <pc:docMk/>
            <pc:sldMk cId="3298669130" sldId="262"/>
            <ac:spMk id="3" creationId="{3CE4EC50-53A9-ABEF-FB40-52ABC27607F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4/3/2024</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371834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2050231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4/3/2024</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8276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3068823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4/3/2024</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792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95450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4/3/2024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2409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4/3/2024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64032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4/3/2024</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33380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4/3/2024</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463755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4/3/2024</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4276435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4/3/2024</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184128"/>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40" r:id="rId4"/>
    <p:sldLayoutId id="2147483741" r:id="rId5"/>
    <p:sldLayoutId id="2147483746" r:id="rId6"/>
    <p:sldLayoutId id="2147483742" r:id="rId7"/>
    <p:sldLayoutId id="2147483743" r:id="rId8"/>
    <p:sldLayoutId id="2147483744" r:id="rId9"/>
    <p:sldLayoutId id="2147483745" r:id="rId10"/>
    <p:sldLayoutId id="2147483747" r:id="rId11"/>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A22F210-7186-4074-94C5-FAD2C2EB15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7ED93057-B056-4D1D-B0DA-F1619DAAF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25689"/>
            <a:ext cx="6795928" cy="2594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C54437-658D-064C-69D4-DA66442C7F6A}"/>
              </a:ext>
            </a:extLst>
          </p:cNvPr>
          <p:cNvSpPr>
            <a:spLocks noGrp="1"/>
          </p:cNvSpPr>
          <p:nvPr>
            <p:ph type="ctrTitle"/>
          </p:nvPr>
        </p:nvSpPr>
        <p:spPr>
          <a:xfrm>
            <a:off x="1635103" y="1057522"/>
            <a:ext cx="4741843" cy="2173433"/>
          </a:xfrm>
        </p:spPr>
        <p:txBody>
          <a:bodyPr>
            <a:normAutofit/>
          </a:bodyPr>
          <a:lstStyle/>
          <a:p>
            <a:pPr>
              <a:lnSpc>
                <a:spcPct val="115000"/>
              </a:lnSpc>
            </a:pPr>
            <a:r>
              <a:rPr lang="en-US" sz="3700">
                <a:solidFill>
                  <a:schemeClr val="bg1"/>
                </a:solidFill>
              </a:rPr>
              <a:t>Clerk’s Corner</a:t>
            </a:r>
            <a:br>
              <a:rPr lang="en-US" sz="3700">
                <a:solidFill>
                  <a:schemeClr val="bg1"/>
                </a:solidFill>
              </a:rPr>
            </a:br>
            <a:r>
              <a:rPr lang="en-US" sz="3700">
                <a:solidFill>
                  <a:schemeClr val="bg1"/>
                </a:solidFill>
              </a:rPr>
              <a:t>April 16, 2024</a:t>
            </a:r>
          </a:p>
        </p:txBody>
      </p:sp>
      <p:sp>
        <p:nvSpPr>
          <p:cNvPr id="3" name="Subtitle 2">
            <a:extLst>
              <a:ext uri="{FF2B5EF4-FFF2-40B4-BE49-F238E27FC236}">
                <a16:creationId xmlns:a16="http://schemas.microsoft.com/office/drawing/2014/main" id="{E1DAE446-5202-9EEB-4048-154A42CEC5A7}"/>
              </a:ext>
            </a:extLst>
          </p:cNvPr>
          <p:cNvSpPr>
            <a:spLocks noGrp="1"/>
          </p:cNvSpPr>
          <p:nvPr>
            <p:ph type="subTitle" idx="1"/>
          </p:nvPr>
        </p:nvSpPr>
        <p:spPr>
          <a:xfrm>
            <a:off x="1635104" y="3751119"/>
            <a:ext cx="4797502" cy="1606163"/>
          </a:xfrm>
        </p:spPr>
        <p:txBody>
          <a:bodyPr anchor="t">
            <a:noAutofit/>
          </a:bodyPr>
          <a:lstStyle/>
          <a:p>
            <a:pPr algn="ctr"/>
            <a:r>
              <a:rPr lang="en-US" sz="4000" dirty="0">
                <a:solidFill>
                  <a:schemeClr val="tx1">
                    <a:lumMod val="75000"/>
                    <a:lumOff val="25000"/>
                  </a:schemeClr>
                </a:solidFill>
              </a:rPr>
              <a:t>Serving as Clerk of Session</a:t>
            </a:r>
          </a:p>
        </p:txBody>
      </p:sp>
      <p:sp>
        <p:nvSpPr>
          <p:cNvPr id="13" name="Rectangle 12">
            <a:extLst>
              <a:ext uri="{FF2B5EF4-FFF2-40B4-BE49-F238E27FC236}">
                <a16:creationId xmlns:a16="http://schemas.microsoft.com/office/drawing/2014/main" id="{F5B41592-BC5E-4AE2-8CA7-91C73FD8F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89697"/>
            <a:ext cx="1070775" cy="2466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574A3D-9991-4D4A-91DF-0D0DE47DB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5A56255-4961-41E1-887B-7319F23C90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98931"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D7531EE-EA54-D895-66A4-78266C90B916}"/>
              </a:ext>
            </a:extLst>
          </p:cNvPr>
          <p:cNvPicPr>
            <a:picLocks noChangeAspect="1"/>
          </p:cNvPicPr>
          <p:nvPr/>
        </p:nvPicPr>
        <p:blipFill rotWithShape="1">
          <a:blip r:embed="rId2"/>
          <a:srcRect l="24810" r="30679" b="1"/>
          <a:stretch/>
        </p:blipFill>
        <p:spPr>
          <a:xfrm>
            <a:off x="6859936" y="-2"/>
            <a:ext cx="5332064" cy="6858002"/>
          </a:xfrm>
          <a:prstGeom prst="rect">
            <a:avLst/>
          </a:prstGeom>
        </p:spPr>
      </p:pic>
    </p:spTree>
    <p:extLst>
      <p:ext uri="{BB962C8B-B14F-4D97-AF65-F5344CB8AC3E}">
        <p14:creationId xmlns:p14="http://schemas.microsoft.com/office/powerpoint/2010/main" val="2175624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301A3-D662-86DB-8C4D-6B12C185BD23}"/>
              </a:ext>
            </a:extLst>
          </p:cNvPr>
          <p:cNvSpPr>
            <a:spLocks noGrp="1"/>
          </p:cNvSpPr>
          <p:nvPr>
            <p:ph type="title"/>
          </p:nvPr>
        </p:nvSpPr>
        <p:spPr/>
        <p:txBody>
          <a:bodyPr/>
          <a:lstStyle/>
          <a:p>
            <a:r>
              <a:rPr lang="en-US" dirty="0"/>
              <a:t>Introduction to Serving as Clerk</a:t>
            </a:r>
          </a:p>
        </p:txBody>
      </p:sp>
      <p:sp>
        <p:nvSpPr>
          <p:cNvPr id="3" name="Content Placeholder 2">
            <a:extLst>
              <a:ext uri="{FF2B5EF4-FFF2-40B4-BE49-F238E27FC236}">
                <a16:creationId xmlns:a16="http://schemas.microsoft.com/office/drawing/2014/main" id="{31D2BBE9-413B-4060-8600-B6EC3A4D4E25}"/>
              </a:ext>
            </a:extLst>
          </p:cNvPr>
          <p:cNvSpPr>
            <a:spLocks noGrp="1"/>
          </p:cNvSpPr>
          <p:nvPr>
            <p:ph idx="1"/>
          </p:nvPr>
        </p:nvSpPr>
        <p:spPr/>
        <p:txBody>
          <a:bodyPr/>
          <a:lstStyle/>
          <a:p>
            <a:r>
              <a:rPr lang="en-US" dirty="0"/>
              <a:t>The session nominated you to serve as Clerk </a:t>
            </a:r>
            <a:r>
              <a:rPr lang="en-US" i="1" dirty="0"/>
              <a:t>of</a:t>
            </a:r>
            <a:r>
              <a:rPr lang="en-US" dirty="0"/>
              <a:t> (Active Ruling Elder) or </a:t>
            </a:r>
            <a:r>
              <a:rPr lang="en-US" i="1" dirty="0"/>
              <a:t>to</a:t>
            </a:r>
            <a:r>
              <a:rPr lang="en-US" dirty="0"/>
              <a:t> (Inactive Ruling Elder). Now what? Hopefully, you read the duties of Clerk in the </a:t>
            </a:r>
            <a:r>
              <a:rPr lang="en-US" i="1" dirty="0"/>
              <a:t>Book of Order </a:t>
            </a:r>
            <a:r>
              <a:rPr lang="en-US" dirty="0"/>
              <a:t>before agreeing to serve (G.3-0104), but the duties there are bare-bones and do not include all the duties you will be expected to perform during your tenure as Clerk. One of the first things you need to do is to become familiar with the </a:t>
            </a:r>
            <a:r>
              <a:rPr lang="en-US" i="1" dirty="0"/>
              <a:t>Book of Order </a:t>
            </a:r>
            <a:r>
              <a:rPr lang="en-US" dirty="0"/>
              <a:t>and </a:t>
            </a:r>
            <a:r>
              <a:rPr lang="en-US" i="1" dirty="0"/>
              <a:t>Robert’s Rules of Order Newly Revised.</a:t>
            </a:r>
          </a:p>
        </p:txBody>
      </p:sp>
    </p:spTree>
    <p:extLst>
      <p:ext uri="{BB962C8B-B14F-4D97-AF65-F5344CB8AC3E}">
        <p14:creationId xmlns:p14="http://schemas.microsoft.com/office/powerpoint/2010/main" val="521957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850A4-C6AC-E906-A951-EB13CDE5F0EE}"/>
              </a:ext>
            </a:extLst>
          </p:cNvPr>
          <p:cNvSpPr>
            <a:spLocks noGrp="1"/>
          </p:cNvSpPr>
          <p:nvPr>
            <p:ph type="title"/>
          </p:nvPr>
        </p:nvSpPr>
        <p:spPr/>
        <p:txBody>
          <a:bodyPr/>
          <a:lstStyle/>
          <a:p>
            <a:r>
              <a:rPr lang="en-US" dirty="0"/>
              <a:t>Officers of the Session</a:t>
            </a:r>
          </a:p>
        </p:txBody>
      </p:sp>
      <p:sp>
        <p:nvSpPr>
          <p:cNvPr id="3" name="Content Placeholder 2">
            <a:extLst>
              <a:ext uri="{FF2B5EF4-FFF2-40B4-BE49-F238E27FC236}">
                <a16:creationId xmlns:a16="http://schemas.microsoft.com/office/drawing/2014/main" id="{34612F3C-506F-595E-6C90-12B574A5B04A}"/>
              </a:ext>
            </a:extLst>
          </p:cNvPr>
          <p:cNvSpPr>
            <a:spLocks noGrp="1"/>
          </p:cNvSpPr>
          <p:nvPr>
            <p:ph idx="1"/>
          </p:nvPr>
        </p:nvSpPr>
        <p:spPr/>
        <p:txBody>
          <a:bodyPr>
            <a:normAutofit fontScale="85000" lnSpcReduction="10000"/>
          </a:bodyPr>
          <a:lstStyle/>
          <a:p>
            <a:r>
              <a:rPr lang="en-US" dirty="0"/>
              <a:t>According to the </a:t>
            </a:r>
            <a:r>
              <a:rPr lang="en-US" i="1" dirty="0"/>
              <a:t>Book of Order</a:t>
            </a:r>
            <a:r>
              <a:rPr lang="en-US" dirty="0"/>
              <a:t>, two officers are </a:t>
            </a:r>
            <a:r>
              <a:rPr lang="en-US" u="sng" dirty="0"/>
              <a:t>required</a:t>
            </a:r>
            <a:r>
              <a:rPr lang="en-US" dirty="0"/>
              <a:t> to be elected to lead the session: the moderator and the clerk. (G-3.0104) Other officers are elected by the session or may be mandated by the incorporation statutes of the state (i.e. the treasurer). The moderator is usually the pastor of the church or someone assigned by the presbytery in certain circumstances. The clerk “shall be a ruling elder elected by the session for such term as it may determine.” (G-3.0104). Minutes must record the election each year of the clerk and the treasurer, even if the term is longer than a year. “Clerk for life” is not a recognized term. Note: The treasurer does not have to be a ruling elder.</a:t>
            </a:r>
          </a:p>
        </p:txBody>
      </p:sp>
    </p:spTree>
    <p:extLst>
      <p:ext uri="{BB962C8B-B14F-4D97-AF65-F5344CB8AC3E}">
        <p14:creationId xmlns:p14="http://schemas.microsoft.com/office/powerpoint/2010/main" val="1382230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1B189-2AF6-EE06-8D96-7FD6A07E5189}"/>
              </a:ext>
            </a:extLst>
          </p:cNvPr>
          <p:cNvSpPr>
            <a:spLocks noGrp="1"/>
          </p:cNvSpPr>
          <p:nvPr>
            <p:ph type="title"/>
          </p:nvPr>
        </p:nvSpPr>
        <p:spPr/>
        <p:txBody>
          <a:bodyPr/>
          <a:lstStyle/>
          <a:p>
            <a:r>
              <a:rPr lang="en-US" dirty="0"/>
              <a:t>What Do Clerks Do?</a:t>
            </a:r>
          </a:p>
        </p:txBody>
      </p:sp>
      <p:sp>
        <p:nvSpPr>
          <p:cNvPr id="3" name="Content Placeholder 2">
            <a:extLst>
              <a:ext uri="{FF2B5EF4-FFF2-40B4-BE49-F238E27FC236}">
                <a16:creationId xmlns:a16="http://schemas.microsoft.com/office/drawing/2014/main" id="{402F3075-C239-FE67-0063-06C2A9EEE769}"/>
              </a:ext>
            </a:extLst>
          </p:cNvPr>
          <p:cNvSpPr>
            <a:spLocks noGrp="1"/>
          </p:cNvSpPr>
          <p:nvPr>
            <p:ph idx="1"/>
          </p:nvPr>
        </p:nvSpPr>
        <p:spPr/>
        <p:txBody>
          <a:bodyPr>
            <a:normAutofit lnSpcReduction="10000"/>
          </a:bodyPr>
          <a:lstStyle/>
          <a:p>
            <a:r>
              <a:rPr lang="en-US" dirty="0"/>
              <a:t>The one responsibility specified in the Book of Order that we would expect is “The clerk shall record the transactions of the session.” Okay, you probably knew that! Note the word “transactions.” Transactions are actions of the session; you need not record every statement in a discussion, but enough explanation should be in the minutes so that someone reading the minutes in the future would understand what was happening. Technically, all that  is required are any motions before the session, the votes taken, and whether or not they passed.</a:t>
            </a:r>
          </a:p>
        </p:txBody>
      </p:sp>
    </p:spTree>
    <p:extLst>
      <p:ext uri="{BB962C8B-B14F-4D97-AF65-F5344CB8AC3E}">
        <p14:creationId xmlns:p14="http://schemas.microsoft.com/office/powerpoint/2010/main" val="3458242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EBBC9-F07E-9BAD-1BDD-B5D578730CD8}"/>
              </a:ext>
            </a:extLst>
          </p:cNvPr>
          <p:cNvSpPr>
            <a:spLocks noGrp="1"/>
          </p:cNvSpPr>
          <p:nvPr>
            <p:ph type="title"/>
          </p:nvPr>
        </p:nvSpPr>
        <p:spPr/>
        <p:txBody>
          <a:bodyPr/>
          <a:lstStyle/>
          <a:p>
            <a:r>
              <a:rPr lang="en-US" dirty="0"/>
              <a:t>What should your minutes include?</a:t>
            </a:r>
          </a:p>
        </p:txBody>
      </p:sp>
      <p:sp>
        <p:nvSpPr>
          <p:cNvPr id="3" name="Content Placeholder 2">
            <a:extLst>
              <a:ext uri="{FF2B5EF4-FFF2-40B4-BE49-F238E27FC236}">
                <a16:creationId xmlns:a16="http://schemas.microsoft.com/office/drawing/2014/main" id="{BC446CAA-8241-9C58-51D0-22A66E4BF073}"/>
              </a:ext>
            </a:extLst>
          </p:cNvPr>
          <p:cNvSpPr>
            <a:spLocks noGrp="1"/>
          </p:cNvSpPr>
          <p:nvPr>
            <p:ph idx="1"/>
          </p:nvPr>
        </p:nvSpPr>
        <p:spPr/>
        <p:txBody>
          <a:bodyPr>
            <a:normAutofit lnSpcReduction="10000"/>
          </a:bodyPr>
          <a:lstStyle/>
          <a:p>
            <a:pPr marL="342900" indent="-342900">
              <a:buAutoNum type="arabicPeriod"/>
            </a:pPr>
            <a:r>
              <a:rPr lang="en-US" dirty="0"/>
              <a:t>Type of meeting (stated, called, special)</a:t>
            </a:r>
          </a:p>
          <a:p>
            <a:pPr marL="342900" indent="-342900">
              <a:buAutoNum type="arabicPeriod"/>
            </a:pPr>
            <a:r>
              <a:rPr lang="en-US" dirty="0"/>
              <a:t>Name of your church</a:t>
            </a:r>
          </a:p>
          <a:p>
            <a:pPr marL="342900" indent="-342900">
              <a:buAutoNum type="arabicPeriod"/>
            </a:pPr>
            <a:r>
              <a:rPr lang="en-US" dirty="0"/>
              <a:t>Date, time and place when meeting convenes and when it adjourns</a:t>
            </a:r>
          </a:p>
          <a:p>
            <a:pPr marL="342900" indent="-342900">
              <a:buAutoNum type="arabicPeriod"/>
            </a:pPr>
            <a:r>
              <a:rPr lang="en-US" dirty="0"/>
              <a:t>Each meeting is opened and closed with prayer</a:t>
            </a:r>
          </a:p>
          <a:p>
            <a:pPr marL="342900" indent="-342900">
              <a:buAutoNum type="arabicPeriod"/>
            </a:pPr>
            <a:r>
              <a:rPr lang="en-US" dirty="0"/>
              <a:t>Moderator’s name and the names of those present</a:t>
            </a:r>
          </a:p>
          <a:p>
            <a:pPr marL="342900" indent="-342900">
              <a:buAutoNum type="arabicPeriod"/>
            </a:pPr>
            <a:r>
              <a:rPr lang="en-US" dirty="0"/>
              <a:t>Actions taken by the session</a:t>
            </a:r>
          </a:p>
          <a:p>
            <a:pPr marL="342900" indent="-342900">
              <a:buAutoNum type="arabicPeriod"/>
            </a:pPr>
            <a:r>
              <a:rPr lang="en-US" dirty="0"/>
              <a:t>Reports from committees and recommendations</a:t>
            </a:r>
          </a:p>
        </p:txBody>
      </p:sp>
    </p:spTree>
    <p:extLst>
      <p:ext uri="{BB962C8B-B14F-4D97-AF65-F5344CB8AC3E}">
        <p14:creationId xmlns:p14="http://schemas.microsoft.com/office/powerpoint/2010/main" val="987051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27F94-04AD-52D8-C700-398BBFEEA91F}"/>
              </a:ext>
            </a:extLst>
          </p:cNvPr>
          <p:cNvSpPr>
            <a:spLocks noGrp="1"/>
          </p:cNvSpPr>
          <p:nvPr>
            <p:ph type="title"/>
          </p:nvPr>
        </p:nvSpPr>
        <p:spPr/>
        <p:txBody>
          <a:bodyPr/>
          <a:lstStyle/>
          <a:p>
            <a:r>
              <a:rPr lang="en-US" dirty="0"/>
              <a:t>Other Duties</a:t>
            </a:r>
          </a:p>
        </p:txBody>
      </p:sp>
      <p:sp>
        <p:nvSpPr>
          <p:cNvPr id="3" name="Content Placeholder 2">
            <a:extLst>
              <a:ext uri="{FF2B5EF4-FFF2-40B4-BE49-F238E27FC236}">
                <a16:creationId xmlns:a16="http://schemas.microsoft.com/office/drawing/2014/main" id="{AAA38113-F390-B48D-FD0D-A7FB106E0402}"/>
              </a:ext>
            </a:extLst>
          </p:cNvPr>
          <p:cNvSpPr>
            <a:spLocks noGrp="1"/>
          </p:cNvSpPr>
          <p:nvPr>
            <p:ph idx="1"/>
          </p:nvPr>
        </p:nvSpPr>
        <p:spPr/>
        <p:txBody>
          <a:bodyPr>
            <a:normAutofit fontScale="70000" lnSpcReduction="20000"/>
          </a:bodyPr>
          <a:lstStyle/>
          <a:p>
            <a:r>
              <a:rPr lang="en-US" dirty="0"/>
              <a:t>Preserve records carefully. Remember these records are permanent documents never to be destroyed.</a:t>
            </a:r>
          </a:p>
          <a:p>
            <a:r>
              <a:rPr lang="en-US" dirty="0"/>
              <a:t>Furnish extract from the records when required by another council (presbytery, synod, General Assembly) This is not a common request, but it is the clerk’s responsibility to provide when asked.</a:t>
            </a:r>
          </a:p>
          <a:p>
            <a:r>
              <a:rPr lang="en-US" dirty="0"/>
              <a:t>In conjunction with the rest of the session, maintain membership rolls and participate in the review and adjustment annually. You may write letters of transfer, record new members, and record the death of a member.</a:t>
            </a:r>
          </a:p>
          <a:p>
            <a:r>
              <a:rPr lang="en-US" dirty="0"/>
              <a:t>Serve as the clerk for congregational meetings and prepare the minutes (G-1.0505)</a:t>
            </a:r>
          </a:p>
          <a:p>
            <a:r>
              <a:rPr lang="en-US" dirty="0"/>
              <a:t>Work with the moderator to prepare the meeting agenda for stated and called session meetings, congregational meetings, and meetings of the corporation. Remember to sign all minutes and have the moderator sign congregational meeting minutes.</a:t>
            </a:r>
          </a:p>
        </p:txBody>
      </p:sp>
    </p:spTree>
    <p:extLst>
      <p:ext uri="{BB962C8B-B14F-4D97-AF65-F5344CB8AC3E}">
        <p14:creationId xmlns:p14="http://schemas.microsoft.com/office/powerpoint/2010/main" val="2748392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8BE07-1589-2370-2120-C1B1C578A085}"/>
              </a:ext>
            </a:extLst>
          </p:cNvPr>
          <p:cNvSpPr>
            <a:spLocks noGrp="1"/>
          </p:cNvSpPr>
          <p:nvPr>
            <p:ph type="title"/>
          </p:nvPr>
        </p:nvSpPr>
        <p:spPr/>
        <p:txBody>
          <a:bodyPr/>
          <a:lstStyle/>
          <a:p>
            <a:r>
              <a:rPr lang="en-US" dirty="0"/>
              <a:t>Making things a little easier</a:t>
            </a:r>
          </a:p>
        </p:txBody>
      </p:sp>
      <p:sp>
        <p:nvSpPr>
          <p:cNvPr id="3" name="Content Placeholder 2">
            <a:extLst>
              <a:ext uri="{FF2B5EF4-FFF2-40B4-BE49-F238E27FC236}">
                <a16:creationId xmlns:a16="http://schemas.microsoft.com/office/drawing/2014/main" id="{3CE4EC50-53A9-ABEF-FB40-52ABC27607F5}"/>
              </a:ext>
            </a:extLst>
          </p:cNvPr>
          <p:cNvSpPr>
            <a:spLocks noGrp="1"/>
          </p:cNvSpPr>
          <p:nvPr>
            <p:ph idx="1"/>
          </p:nvPr>
        </p:nvSpPr>
        <p:spPr/>
        <p:txBody>
          <a:bodyPr>
            <a:normAutofit fontScale="70000" lnSpcReduction="20000"/>
          </a:bodyPr>
          <a:lstStyle/>
          <a:p>
            <a:r>
              <a:rPr lang="en-US" dirty="0"/>
              <a:t>Set up a list of agenda items done annually. On the FRP website there are guidelines and forms to help you, particularly the Session Records Form (the checklist).</a:t>
            </a:r>
          </a:p>
          <a:p>
            <a:r>
              <a:rPr lang="en-US" dirty="0"/>
              <a:t>Review the minutes/agenda from last year to help avoid missing anything.</a:t>
            </a:r>
          </a:p>
          <a:p>
            <a:r>
              <a:rPr lang="en-US" dirty="0"/>
              <a:t>Review the minutes from the most recent session meeting to see if there is old/unfinished business to conduct.</a:t>
            </a:r>
          </a:p>
          <a:p>
            <a:r>
              <a:rPr lang="en-US" dirty="0"/>
              <a:t>Look for confirmands, baptisms that need to be approved by the session.</a:t>
            </a:r>
          </a:p>
          <a:p>
            <a:r>
              <a:rPr lang="en-US" dirty="0"/>
              <a:t>Sit next to or near the moderator at the meetings to be able to keep things on track. For instance, you might whisper “we still need a second” or “we haven’t voted yet.”</a:t>
            </a:r>
          </a:p>
          <a:p>
            <a:r>
              <a:rPr lang="en-US" dirty="0"/>
              <a:t>KEEP YOUR SENSE OF HUMOR. You are working for the Lord and His church. It is a privilege, not drudgery. Speak up and give your opinion, but model what it means to abide by the majority rule.</a:t>
            </a:r>
          </a:p>
        </p:txBody>
      </p:sp>
    </p:spTree>
    <p:extLst>
      <p:ext uri="{BB962C8B-B14F-4D97-AF65-F5344CB8AC3E}">
        <p14:creationId xmlns:p14="http://schemas.microsoft.com/office/powerpoint/2010/main" val="3298669130"/>
      </p:ext>
    </p:extLst>
  </p:cSld>
  <p:clrMapOvr>
    <a:masterClrMapping/>
  </p:clrMapOvr>
</p:sld>
</file>

<file path=ppt/theme/theme1.xml><?xml version="1.0" encoding="utf-8"?>
<a:theme xmlns:a="http://schemas.openxmlformats.org/drawingml/2006/main" name="ShojiVTI">
  <a:themeElements>
    <a:clrScheme name="AnalogousFromRegularSeed_2SEEDS">
      <a:dk1>
        <a:srgbClr val="000000"/>
      </a:dk1>
      <a:lt1>
        <a:srgbClr val="FFFFFF"/>
      </a:lt1>
      <a:dk2>
        <a:srgbClr val="1B2130"/>
      </a:dk2>
      <a:lt2>
        <a:srgbClr val="F0F0F3"/>
      </a:lt2>
      <a:accent1>
        <a:srgbClr val="9FA812"/>
      </a:accent1>
      <a:accent2>
        <a:srgbClr val="D19325"/>
      </a:accent2>
      <a:accent3>
        <a:srgbClr val="6CB220"/>
      </a:accent3>
      <a:accent4>
        <a:srgbClr val="1798D5"/>
      </a:accent4>
      <a:accent5>
        <a:srgbClr val="295BE7"/>
      </a:accent5>
      <a:accent6>
        <a:srgbClr val="482DD9"/>
      </a:accent6>
      <a:hlink>
        <a:srgbClr val="473FBF"/>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docProps/app.xml><?xml version="1.0" encoding="utf-8"?>
<Properties xmlns="http://schemas.openxmlformats.org/officeDocument/2006/extended-properties" xmlns:vt="http://schemas.openxmlformats.org/officeDocument/2006/docPropsVTypes">
  <TotalTime>90</TotalTime>
  <Words>741</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Meiryo</vt:lpstr>
      <vt:lpstr>Arial</vt:lpstr>
      <vt:lpstr>Corbel</vt:lpstr>
      <vt:lpstr>ShojiVTI</vt:lpstr>
      <vt:lpstr>Clerk’s Corner April 16, 2024</vt:lpstr>
      <vt:lpstr>Introduction to Serving as Clerk</vt:lpstr>
      <vt:lpstr>Officers of the Session</vt:lpstr>
      <vt:lpstr>What Do Clerks Do?</vt:lpstr>
      <vt:lpstr>What should your minutes include?</vt:lpstr>
      <vt:lpstr>Other Duties</vt:lpstr>
      <vt:lpstr>Making things a little easier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Clerk’s Corner April 16, 2024</dc:title>
  <dc:creator>Becky Willis</dc:creator>
  <cp:lastModifiedBy>Becky Willis</cp:lastModifiedBy>
  <cp:revision>1</cp:revision>
  <cp:lastPrinted>2024-04-03T21:02:52Z</cp:lastPrinted>
  <dcterms:created xsi:type="dcterms:W3CDTF">2024-04-03T19:39:27Z</dcterms:created>
  <dcterms:modified xsi:type="dcterms:W3CDTF">2024-04-03T21:09:45Z</dcterms:modified>
</cp:coreProperties>
</file>