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7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ga.pcusa.org/" TargetMode="External"/><Relationship Id="rId2" Type="http://schemas.openxmlformats.org/officeDocument/2006/relationships/hyperlink" Target="https://oga.pcusa.org/section/churchwide-ministries/sta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GARecords@pcusa.org" TargetMode="External"/><Relationship Id="rId2" Type="http://schemas.openxmlformats.org/officeDocument/2006/relationships/hyperlink" Target="mailto:bwillis123a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5710-83A8-49FF-A363-6A383C5A94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Clerk’s corner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ED71B-3842-4967-B248-4112F23EA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STATISTICAL REPORTING</a:t>
            </a:r>
          </a:p>
          <a:p>
            <a:r>
              <a:rPr lang="en-US" sz="3600" dirty="0"/>
              <a:t>October 26, 2021</a:t>
            </a:r>
          </a:p>
        </p:txBody>
      </p:sp>
    </p:spTree>
    <p:extLst>
      <p:ext uri="{BB962C8B-B14F-4D97-AF65-F5344CB8AC3E}">
        <p14:creationId xmlns:p14="http://schemas.microsoft.com/office/powerpoint/2010/main" val="1608501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F3526-4230-4FEA-9575-9CD4D97C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ACCESS THE ONLINE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8DBC-EDDC-4D76-990D-7224612ED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Website:  </a:t>
            </a:r>
            <a:r>
              <a:rPr lang="en-US" dirty="0">
                <a:hlinkClick r:id="rId2"/>
              </a:rPr>
              <a:t>https://oga.pcusa.org/section/churchwide-ministries/stats</a:t>
            </a:r>
            <a:endParaRPr lang="en-US" dirty="0"/>
          </a:p>
          <a:p>
            <a:r>
              <a:rPr lang="en-US" dirty="0"/>
              <a:t>Or:  </a:t>
            </a:r>
            <a:r>
              <a:rPr lang="en-US" dirty="0">
                <a:hlinkClick r:id="rId3"/>
              </a:rPr>
              <a:t>www.oga.pcusa.org</a:t>
            </a:r>
            <a:r>
              <a:rPr lang="en-US" dirty="0"/>
              <a:t>  for a less direct route</a:t>
            </a:r>
          </a:p>
          <a:p>
            <a:r>
              <a:rPr lang="en-US" dirty="0"/>
              <a:t>On the left side of the page click on </a:t>
            </a:r>
            <a:r>
              <a:rPr lang="en-US" i="1" dirty="0"/>
              <a:t>Denominational Rolls and Statistics</a:t>
            </a:r>
          </a:p>
          <a:p>
            <a:r>
              <a:rPr lang="en-US" dirty="0"/>
              <a:t>Click on “Go to the Online Statistics Entry system”</a:t>
            </a:r>
          </a:p>
        </p:txBody>
      </p:sp>
    </p:spTree>
    <p:extLst>
      <p:ext uri="{BB962C8B-B14F-4D97-AF65-F5344CB8AC3E}">
        <p14:creationId xmlns:p14="http://schemas.microsoft.com/office/powerpoint/2010/main" val="383301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FC6F-7D7E-45CD-96C9-F5AA09F2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C2D58-2510-443E-8DAF-2D74EE70E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OGA main statistics page, there are numerous questions AND answers regarding the entry of the data.  I will refer you to that page for later, but we will go through the Q &amp; A for now.</a:t>
            </a:r>
          </a:p>
          <a:p>
            <a:endParaRPr lang="en-US" dirty="0"/>
          </a:p>
          <a:p>
            <a:r>
              <a:rPr lang="en-US" dirty="0"/>
              <a:t>Just remember:  I am your contact and can help you with problems, log in information, and how to do this process.</a:t>
            </a:r>
          </a:p>
        </p:txBody>
      </p:sp>
    </p:spTree>
    <p:extLst>
      <p:ext uri="{BB962C8B-B14F-4D97-AF65-F5344CB8AC3E}">
        <p14:creationId xmlns:p14="http://schemas.microsoft.com/office/powerpoint/2010/main" val="28676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CEF5F-05C3-47CB-AC06-2DB7E306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52F90-A5FC-4DA4-8D91-BE3B4ACF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Membership numbers – Starting (adjustment option), gains, losses/reasons</a:t>
            </a:r>
          </a:p>
          <a:p>
            <a:r>
              <a:rPr lang="en-US" dirty="0"/>
              <a:t>Baptisms – Be sure to note in minutes and on baptismal rolls</a:t>
            </a:r>
          </a:p>
          <a:p>
            <a:r>
              <a:rPr lang="en-US" dirty="0"/>
              <a:t>Average Weekly Attendance – Do the best you can unless you have attendance pads.  Try to keep in mind that you will need to enter this.</a:t>
            </a:r>
          </a:p>
          <a:p>
            <a:r>
              <a:rPr lang="en-US" dirty="0"/>
              <a:t>Number of Ruling Elders and if you have deacons</a:t>
            </a:r>
          </a:p>
          <a:p>
            <a:r>
              <a:rPr lang="en-US" dirty="0"/>
              <a:t>Age Distribution of Active Members and People with Disabilities</a:t>
            </a:r>
          </a:p>
          <a:p>
            <a:r>
              <a:rPr lang="en-US" dirty="0"/>
              <a:t>Christian Education by age (for very young) and by grade</a:t>
            </a:r>
          </a:p>
          <a:p>
            <a:r>
              <a:rPr lang="en-US" dirty="0"/>
              <a:t>Racial Ethnic</a:t>
            </a:r>
          </a:p>
          <a:p>
            <a:r>
              <a:rPr lang="en-US" dirty="0"/>
              <a:t>Financial Data</a:t>
            </a:r>
          </a:p>
        </p:txBody>
      </p:sp>
    </p:spTree>
    <p:extLst>
      <p:ext uri="{BB962C8B-B14F-4D97-AF65-F5344CB8AC3E}">
        <p14:creationId xmlns:p14="http://schemas.microsoft.com/office/powerpoint/2010/main" val="255239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6152-01B4-4A38-92FA-90CB2349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for End-of-year/start next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24FA8-2B30-479B-A068-29DA63A76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Statistical Data must be entered by January 31</a:t>
            </a:r>
            <a:r>
              <a:rPr lang="en-US" baseline="30000" dirty="0"/>
              <a:t>st</a:t>
            </a:r>
            <a:r>
              <a:rPr lang="en-US" dirty="0"/>
              <a:t> of each year.  </a:t>
            </a:r>
          </a:p>
          <a:p>
            <a:r>
              <a:rPr lang="en-US" dirty="0"/>
              <a:t>Terms of Call and Contracts are due to FRP by January 31</a:t>
            </a:r>
            <a:r>
              <a:rPr lang="en-US" baseline="30000" dirty="0"/>
              <a:t>st</a:t>
            </a:r>
            <a:r>
              <a:rPr lang="en-US" dirty="0"/>
              <a:t> of each year (forms are on website).</a:t>
            </a:r>
          </a:p>
          <a:p>
            <a:r>
              <a:rPr lang="en-US" dirty="0"/>
              <a:t>Election of Clerk of Session and Treasurer and recording in minutes</a:t>
            </a:r>
          </a:p>
          <a:p>
            <a:r>
              <a:rPr lang="en-US" dirty="0"/>
              <a:t>Submit names and contact information of all session members and officers as soon as possible to presbytery to update directory.</a:t>
            </a:r>
          </a:p>
          <a:p>
            <a:r>
              <a:rPr lang="en-US" dirty="0"/>
              <a:t>Use the Treasurer’s Checklist Form when sending checks to FRP</a:t>
            </a:r>
          </a:p>
          <a:p>
            <a:r>
              <a:rPr lang="en-US" dirty="0"/>
              <a:t>January 31</a:t>
            </a:r>
            <a:r>
              <a:rPr lang="en-US" baseline="30000" dirty="0"/>
              <a:t>st</a:t>
            </a:r>
            <a:r>
              <a:rPr lang="en-US" dirty="0"/>
              <a:t> –All W2s, 1099s, contribution letters, and reports to IRS, Social Security are due.</a:t>
            </a:r>
          </a:p>
          <a:p>
            <a:r>
              <a:rPr lang="en-US" dirty="0"/>
              <a:t>Reminder:  Any one-time gift of $250 or more must be acknowledge with amount and date of donation with a statement of “no goods and services received” included.</a:t>
            </a:r>
          </a:p>
        </p:txBody>
      </p:sp>
    </p:spTree>
    <p:extLst>
      <p:ext uri="{BB962C8B-B14F-4D97-AF65-F5344CB8AC3E}">
        <p14:creationId xmlns:p14="http://schemas.microsoft.com/office/powerpoint/2010/main" val="360426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2C4AD-E4BF-410B-B4A3-A74A01C6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EB29B-F40C-46C2-A4E6-8BF49E533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Stated Clerk Becky Willis:  </a:t>
            </a:r>
            <a:r>
              <a:rPr lang="en-US" dirty="0">
                <a:hlinkClick r:id="rId2"/>
              </a:rPr>
              <a:t>bwillis123a@yahoo.com</a:t>
            </a:r>
            <a:r>
              <a:rPr lang="en-US" dirty="0"/>
              <a:t> </a:t>
            </a:r>
          </a:p>
          <a:p>
            <a:r>
              <a:rPr lang="en-US" dirty="0"/>
              <a:t>                                       229-378-0102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OGARecords@pcusa.org</a:t>
            </a:r>
            <a:r>
              <a:rPr lang="en-US" dirty="0"/>
              <a:t> (email)</a:t>
            </a:r>
          </a:p>
          <a:p>
            <a:endParaRPr lang="en-US" dirty="0"/>
          </a:p>
          <a:p>
            <a:r>
              <a:rPr lang="en-US" dirty="0"/>
              <a:t>Advent and Christmas Blessings to you all!  May God richly </a:t>
            </a:r>
            <a:r>
              <a:rPr lang="en-US"/>
              <a:t>bless you!</a:t>
            </a:r>
          </a:p>
        </p:txBody>
      </p:sp>
    </p:spTree>
    <p:extLst>
      <p:ext uri="{BB962C8B-B14F-4D97-AF65-F5344CB8AC3E}">
        <p14:creationId xmlns:p14="http://schemas.microsoft.com/office/powerpoint/2010/main" val="4008766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</TotalTime>
  <Words>399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</vt:lpstr>
      <vt:lpstr>Clerk’s corner</vt:lpstr>
      <vt:lpstr>WHERE DO I ACCESS THE ONLINE SYSTEM?</vt:lpstr>
      <vt:lpstr>Questions and Answers</vt:lpstr>
      <vt:lpstr>Entering data</vt:lpstr>
      <vt:lpstr>Reminders for End-of-year/start next year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Clerk’s corner</dc:title>
  <dc:creator>Becky Willis</dc:creator>
  <cp:lastModifiedBy>Becky Willis</cp:lastModifiedBy>
  <cp:revision>1</cp:revision>
  <dcterms:created xsi:type="dcterms:W3CDTF">2021-09-25T21:38:52Z</dcterms:created>
  <dcterms:modified xsi:type="dcterms:W3CDTF">2021-09-25T21:59:49Z</dcterms:modified>
</cp:coreProperties>
</file>