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07B62-B6DC-4998-987A-6E72F75E35C5}" v="2" dt="2021-07-29T22:56:23.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Willis" userId="353ddb034ddce96e" providerId="LiveId" clId="{D4707B62-B6DC-4998-987A-6E72F75E35C5}"/>
    <pc:docChg chg="custSel addSld modSld">
      <pc:chgData name="Becky Willis" userId="353ddb034ddce96e" providerId="LiveId" clId="{D4707B62-B6DC-4998-987A-6E72F75E35C5}" dt="2021-08-21T17:40:24.319" v="640" actId="20577"/>
      <pc:docMkLst>
        <pc:docMk/>
      </pc:docMkLst>
      <pc:sldChg chg="modSp mod">
        <pc:chgData name="Becky Willis" userId="353ddb034ddce96e" providerId="LiveId" clId="{D4707B62-B6DC-4998-987A-6E72F75E35C5}" dt="2021-07-29T22:57:22.087" v="84" actId="20577"/>
        <pc:sldMkLst>
          <pc:docMk/>
          <pc:sldMk cId="993926300" sldId="258"/>
        </pc:sldMkLst>
        <pc:spChg chg="mod">
          <ac:chgData name="Becky Willis" userId="353ddb034ddce96e" providerId="LiveId" clId="{D4707B62-B6DC-4998-987A-6E72F75E35C5}" dt="2021-07-29T22:57:22.087" v="84" actId="20577"/>
          <ac:spMkLst>
            <pc:docMk/>
            <pc:sldMk cId="993926300" sldId="258"/>
            <ac:spMk id="3" creationId="{1C923A91-1B2D-4666-98B8-F951FA137694}"/>
          </ac:spMkLst>
        </pc:spChg>
      </pc:sldChg>
      <pc:sldChg chg="modSp mod">
        <pc:chgData name="Becky Willis" userId="353ddb034ddce96e" providerId="LiveId" clId="{D4707B62-B6DC-4998-987A-6E72F75E35C5}" dt="2021-07-29T22:57:57.823" v="110" actId="20577"/>
        <pc:sldMkLst>
          <pc:docMk/>
          <pc:sldMk cId="31718862" sldId="267"/>
        </pc:sldMkLst>
        <pc:spChg chg="mod">
          <ac:chgData name="Becky Willis" userId="353ddb034ddce96e" providerId="LiveId" clId="{D4707B62-B6DC-4998-987A-6E72F75E35C5}" dt="2021-07-29T22:57:57.823" v="110" actId="20577"/>
          <ac:spMkLst>
            <pc:docMk/>
            <pc:sldMk cId="31718862" sldId="267"/>
            <ac:spMk id="3" creationId="{1D44A18A-CF5D-4097-B72C-D0017E23F47C}"/>
          </ac:spMkLst>
        </pc:spChg>
      </pc:sldChg>
      <pc:sldChg chg="modSp new mod">
        <pc:chgData name="Becky Willis" userId="353ddb034ddce96e" providerId="LiveId" clId="{D4707B62-B6DC-4998-987A-6E72F75E35C5}" dt="2021-08-21T17:40:24.319" v="640" actId="20577"/>
        <pc:sldMkLst>
          <pc:docMk/>
          <pc:sldMk cId="2289673593" sldId="268"/>
        </pc:sldMkLst>
        <pc:spChg chg="mod">
          <ac:chgData name="Becky Willis" userId="353ddb034ddce96e" providerId="LiveId" clId="{D4707B62-B6DC-4998-987A-6E72F75E35C5}" dt="2021-08-21T17:37:25.792" v="148" actId="20577"/>
          <ac:spMkLst>
            <pc:docMk/>
            <pc:sldMk cId="2289673593" sldId="268"/>
            <ac:spMk id="2" creationId="{76173CB1-2416-4200-A6FA-FAFB9D891053}"/>
          </ac:spMkLst>
        </pc:spChg>
        <pc:spChg chg="mod">
          <ac:chgData name="Becky Willis" userId="353ddb034ddce96e" providerId="LiveId" clId="{D4707B62-B6DC-4998-987A-6E72F75E35C5}" dt="2021-08-21T17:40:24.319" v="640" actId="20577"/>
          <ac:spMkLst>
            <pc:docMk/>
            <pc:sldMk cId="2289673593" sldId="268"/>
            <ac:spMk id="3" creationId="{9C5F83BC-6CD6-4573-B6B1-0BED2937F161}"/>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eorgiacenterforchildadvocacy.org/" TargetMode="External"/><Relationship Id="rId2" Type="http://schemas.openxmlformats.org/officeDocument/2006/relationships/hyperlink" Target="mailto:prevention@gacfca.org" TargetMode="External"/><Relationship Id="rId1" Type="http://schemas.openxmlformats.org/officeDocument/2006/relationships/slideLayout" Target="../slideLayouts/slideLayout2.xml"/><Relationship Id="rId4" Type="http://schemas.openxmlformats.org/officeDocument/2006/relationships/hyperlink" Target="http://www.presbyterianmission.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BCB4-72EB-4EE6-97F2-182E1563AD72}"/>
              </a:ext>
            </a:extLst>
          </p:cNvPr>
          <p:cNvSpPr>
            <a:spLocks noGrp="1"/>
          </p:cNvSpPr>
          <p:nvPr>
            <p:ph type="ctrTitle"/>
          </p:nvPr>
        </p:nvSpPr>
        <p:spPr/>
        <p:txBody>
          <a:bodyPr/>
          <a:lstStyle/>
          <a:p>
            <a:r>
              <a:rPr lang="en-US" dirty="0"/>
              <a:t>Healthy Boundaries</a:t>
            </a:r>
          </a:p>
        </p:txBody>
      </p:sp>
      <p:sp>
        <p:nvSpPr>
          <p:cNvPr id="3" name="Subtitle 2">
            <a:extLst>
              <a:ext uri="{FF2B5EF4-FFF2-40B4-BE49-F238E27FC236}">
                <a16:creationId xmlns:a16="http://schemas.microsoft.com/office/drawing/2014/main" id="{4B9AD465-2F87-4D1A-A077-4B22E0243BC4}"/>
              </a:ext>
            </a:extLst>
          </p:cNvPr>
          <p:cNvSpPr>
            <a:spLocks noGrp="1"/>
          </p:cNvSpPr>
          <p:nvPr>
            <p:ph type="subTitle" idx="1"/>
          </p:nvPr>
        </p:nvSpPr>
        <p:spPr/>
        <p:txBody>
          <a:bodyPr>
            <a:normAutofit lnSpcReduction="10000"/>
          </a:bodyPr>
          <a:lstStyle/>
          <a:p>
            <a:r>
              <a:rPr lang="en-US" dirty="0"/>
              <a:t>Presenters:						August 21, 2021</a:t>
            </a:r>
          </a:p>
          <a:p>
            <a:r>
              <a:rPr lang="en-US" dirty="0"/>
              <a:t>Becky Willis, FRP Stated Clerk</a:t>
            </a:r>
          </a:p>
          <a:p>
            <a:r>
              <a:rPr lang="en-US" dirty="0"/>
              <a:t>               Rev. Rebecca Blackwell			</a:t>
            </a:r>
            <a:endParaRPr lang="en-US" sz="1600" dirty="0"/>
          </a:p>
        </p:txBody>
      </p:sp>
    </p:spTree>
    <p:extLst>
      <p:ext uri="{BB962C8B-B14F-4D97-AF65-F5344CB8AC3E}">
        <p14:creationId xmlns:p14="http://schemas.microsoft.com/office/powerpoint/2010/main" val="280498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32F4-1238-4A05-83C1-5A5DE988BC9E}"/>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856312D6-DF0C-489B-BD75-CE4274813E21}"/>
              </a:ext>
            </a:extLst>
          </p:cNvPr>
          <p:cNvSpPr>
            <a:spLocks noGrp="1"/>
          </p:cNvSpPr>
          <p:nvPr>
            <p:ph idx="1"/>
          </p:nvPr>
        </p:nvSpPr>
        <p:spPr/>
        <p:txBody>
          <a:bodyPr>
            <a:normAutofit fontScale="25000" lnSpcReduction="20000"/>
          </a:bodyPr>
          <a:lstStyle/>
          <a:p>
            <a:r>
              <a:rPr lang="en-US" sz="6400" dirty="0"/>
              <a:t>The session is so excited!  In the newly elected class of Ruling Elders, a young man named Peter has been ordained and installed.  The session is so encouraged to have a young adult willing to serve on the session, and everyone is looking forward to new ideas, learning new technology, and having the infusion of this young person into the leadership of the church.  Peter is also excited!  Many great ideas are running through his mind, and he wants to implement these ideas as quickly as possible.  Peter also wants to work with the teenagers and is welcomed into this ministry by the Youth Minister.  As with most young people, social media is second nature to Peter.  So, without consulting the session or the Youth Minister, Peter takes it upon himself to post pictures and names of the teenagers, along with pictures of some of their younger siblings, on social media under his own personal accounts.  As parents begin to see and hear about these posts, some are nonplussed, but several are quite upset that pictures and names of their children were posted on social media without their consent.  Peter is crushed by the criticism!  He only wanted to show positive information about the church and the children and youth programs.  He never imagined this would create a problem!  He now wonders if he has made a mistake in accepting his role as a Ruling Elder.</a:t>
            </a:r>
          </a:p>
          <a:p>
            <a:endParaRPr lang="en-US" sz="3800" dirty="0"/>
          </a:p>
          <a:p>
            <a:r>
              <a:rPr lang="en-US" sz="5600" dirty="0"/>
              <a:t>What is the underlying problem(s)?  What are contributing factors?  What can be done?</a:t>
            </a:r>
          </a:p>
        </p:txBody>
      </p:sp>
    </p:spTree>
    <p:extLst>
      <p:ext uri="{BB962C8B-B14F-4D97-AF65-F5344CB8AC3E}">
        <p14:creationId xmlns:p14="http://schemas.microsoft.com/office/powerpoint/2010/main" val="177700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008-54CB-4CC0-A4C4-2E79FA9F7F8E}"/>
              </a:ext>
            </a:extLst>
          </p:cNvPr>
          <p:cNvSpPr>
            <a:spLocks noGrp="1"/>
          </p:cNvSpPr>
          <p:nvPr>
            <p:ph type="title"/>
          </p:nvPr>
        </p:nvSpPr>
        <p:spPr/>
        <p:txBody>
          <a:bodyPr/>
          <a:lstStyle/>
          <a:p>
            <a:r>
              <a:rPr lang="en-US" dirty="0"/>
              <a:t>Learning to Lead Like Jesus</a:t>
            </a:r>
          </a:p>
        </p:txBody>
      </p:sp>
      <p:sp>
        <p:nvSpPr>
          <p:cNvPr id="3" name="Content Placeholder 2">
            <a:extLst>
              <a:ext uri="{FF2B5EF4-FFF2-40B4-BE49-F238E27FC236}">
                <a16:creationId xmlns:a16="http://schemas.microsoft.com/office/drawing/2014/main" id="{9BF2C1B3-8D03-4DDD-8AB8-5694EED3B864}"/>
              </a:ext>
            </a:extLst>
          </p:cNvPr>
          <p:cNvSpPr>
            <a:spLocks noGrp="1"/>
          </p:cNvSpPr>
          <p:nvPr>
            <p:ph idx="1"/>
          </p:nvPr>
        </p:nvSpPr>
        <p:spPr/>
        <p:txBody>
          <a:bodyPr>
            <a:normAutofit fontScale="25000" lnSpcReduction="20000"/>
          </a:bodyPr>
          <a:lstStyle/>
          <a:p>
            <a:r>
              <a:rPr lang="en-US" sz="4400" dirty="0"/>
              <a:t>“And so, dear brothers and sisters, I plead with you to give your bodies to God because of all He has done for you.  Let them be a living and holy sacrifice – the kind He will find acceptable.  This is truly the way to worship Him.  Do not copy the behavior and customs of this world, but let God transform you into a new person by </a:t>
            </a:r>
            <a:r>
              <a:rPr lang="en-US" sz="4400" b="1" dirty="0"/>
              <a:t>changing the way you think</a:t>
            </a:r>
            <a:r>
              <a:rPr lang="en-US" sz="4400" dirty="0"/>
              <a:t>.  Then you will know God’s will for you, which is good and pleasing and perfect.”  (I Cor. 12:1-2) (emphasis mine)</a:t>
            </a:r>
          </a:p>
          <a:p>
            <a:endParaRPr lang="en-US" sz="4400" dirty="0"/>
          </a:p>
          <a:p>
            <a:r>
              <a:rPr lang="en-US" sz="3400" dirty="0"/>
              <a:t>Lead with Humility:  “Pride makes us artificial; humility makes us real.” (Merton)</a:t>
            </a:r>
          </a:p>
          <a:p>
            <a:r>
              <a:rPr lang="en-US" sz="3400" dirty="0"/>
              <a:t>Lead with Love:  “Love your neighbor as yourself.” (Matthew 22:39)</a:t>
            </a:r>
          </a:p>
          <a:p>
            <a:r>
              <a:rPr lang="en-US" sz="3400" dirty="0"/>
              <a:t>Lead with Accountability:  “It is not only what we do, but also what we do not do, for which we are accountable.” (Moliere)</a:t>
            </a:r>
          </a:p>
          <a:p>
            <a:r>
              <a:rPr lang="en-US" sz="3400" dirty="0"/>
              <a:t>Lead with Relationships:  “Shared joy is a double joy; shared sorrow is half a sorrow.” (Swedish Proverb)</a:t>
            </a:r>
          </a:p>
          <a:p>
            <a:r>
              <a:rPr lang="en-US" sz="3400" dirty="0"/>
              <a:t>Lead with Teachability:  “Being ignorant is not so much a shame as being unwilling to learn.” (Franklin)</a:t>
            </a:r>
          </a:p>
          <a:p>
            <a:r>
              <a:rPr lang="en-US" sz="3400" dirty="0"/>
              <a:t>Lead with Discipline:  “You must arrange your days so that you are experiencing deep contentment, joy, and confidence in your everyday life with God.” (</a:t>
            </a:r>
            <a:r>
              <a:rPr lang="en-US" sz="3400" dirty="0" err="1"/>
              <a:t>Ortberg</a:t>
            </a:r>
            <a:r>
              <a:rPr lang="en-US" sz="3400" dirty="0"/>
              <a:t>)</a:t>
            </a:r>
          </a:p>
          <a:p>
            <a:r>
              <a:rPr lang="en-US" sz="3400" dirty="0"/>
              <a:t>Lead with Gratitude:  “I would maintain that thanks are the highest form of thought; and that gratitude is happiness doubled by wonder.” (Chesterton)</a:t>
            </a:r>
          </a:p>
          <a:p>
            <a:r>
              <a:rPr lang="en-US" sz="3400" dirty="0"/>
              <a:t>Lead with Generosity:  “A generous person will prosper; whoever refreshes others will be refreshed.” (Proverbs 11:25)</a:t>
            </a:r>
          </a:p>
          <a:p>
            <a:r>
              <a:rPr lang="en-US" sz="3400" dirty="0"/>
              <a:t>Lead with Forgiveness:  “Resentment is like drinking poison and then hoping it will kill your enemies.”  (Anonymous source)</a:t>
            </a:r>
          </a:p>
          <a:p>
            <a:r>
              <a:rPr lang="en-US" sz="3400" dirty="0"/>
              <a:t>Lead with Encouragement:  “We need each other for the moments when we’ve got to borrow the strength of each other’s words, borrow a friend’s faith that lifts us up, borrow a little encouragement just to carry us through the day.”  (</a:t>
            </a:r>
            <a:r>
              <a:rPr lang="en-US" sz="3400" dirty="0" err="1"/>
              <a:t>Voskamp</a:t>
            </a:r>
            <a:r>
              <a:rPr lang="en-US" sz="3400" dirty="0"/>
              <a:t>)</a:t>
            </a:r>
          </a:p>
          <a:p>
            <a:r>
              <a:rPr lang="en-US" sz="3400" dirty="0"/>
              <a:t>Lead with Faithfulness:  “Faithful servants never retire.  You can retire from your career, but you never retire from serving God.” (Warren)</a:t>
            </a:r>
          </a:p>
        </p:txBody>
      </p:sp>
    </p:spTree>
    <p:extLst>
      <p:ext uri="{BB962C8B-B14F-4D97-AF65-F5344CB8AC3E}">
        <p14:creationId xmlns:p14="http://schemas.microsoft.com/office/powerpoint/2010/main" val="2670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6BE6-E4C5-43ED-9158-5EA0001F011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D44A18A-CF5D-4097-B72C-D0017E23F47C}"/>
              </a:ext>
            </a:extLst>
          </p:cNvPr>
          <p:cNvSpPr>
            <a:spLocks noGrp="1"/>
          </p:cNvSpPr>
          <p:nvPr>
            <p:ph idx="1"/>
          </p:nvPr>
        </p:nvSpPr>
        <p:spPr/>
        <p:txBody>
          <a:bodyPr>
            <a:normAutofit fontScale="70000" lnSpcReduction="20000"/>
          </a:bodyPr>
          <a:lstStyle/>
          <a:p>
            <a:r>
              <a:rPr lang="en-US" dirty="0"/>
              <a:t>Abuse and Misconduct Reporting Agencies:</a:t>
            </a:r>
          </a:p>
          <a:p>
            <a:r>
              <a:rPr lang="en-US" dirty="0"/>
              <a:t>        </a:t>
            </a:r>
            <a:r>
              <a:rPr lang="en-US" sz="1400" dirty="0"/>
              <a:t>Local DFCS</a:t>
            </a:r>
          </a:p>
          <a:p>
            <a:pPr lvl="1"/>
            <a:r>
              <a:rPr lang="en-US" sz="1400" dirty="0"/>
              <a:t>   Insurance Board Praesidium, Inc. (PCUSA)    866-607-SAFE (7233)</a:t>
            </a:r>
          </a:p>
          <a:p>
            <a:pPr lvl="1"/>
            <a:r>
              <a:rPr lang="en-US" sz="1400" dirty="0"/>
              <a:t>   </a:t>
            </a:r>
            <a:r>
              <a:rPr lang="en-US" sz="1400" dirty="0">
                <a:solidFill>
                  <a:srgbClr val="0070C0"/>
                </a:solidFill>
                <a:hlinkClick r:id="rId2">
                  <a:extLst>
                    <a:ext uri="{A12FA001-AC4F-418D-AE19-62706E023703}">
                      <ahyp:hlinkClr xmlns:ahyp="http://schemas.microsoft.com/office/drawing/2018/hyperlinkcolor" val="tx"/>
                    </a:ext>
                  </a:extLst>
                </a:hlinkClick>
              </a:rPr>
              <a:t>prevention@gacfca.org</a:t>
            </a:r>
            <a:endParaRPr lang="en-US" sz="1400" dirty="0">
              <a:solidFill>
                <a:srgbClr val="0070C0"/>
              </a:solidFill>
            </a:endParaRPr>
          </a:p>
          <a:p>
            <a:pPr lvl="1"/>
            <a:r>
              <a:rPr lang="en-US" sz="1400" dirty="0"/>
              <a:t>   </a:t>
            </a:r>
            <a:r>
              <a:rPr lang="en-US" sz="1400" dirty="0">
                <a:solidFill>
                  <a:srgbClr val="0070C0"/>
                </a:solidFill>
                <a:hlinkClick r:id="rId3">
                  <a:extLst>
                    <a:ext uri="{A12FA001-AC4F-418D-AE19-62706E023703}">
                      <ahyp:hlinkClr xmlns:ahyp="http://schemas.microsoft.com/office/drawing/2018/hyperlinkcolor" val="tx"/>
                    </a:ext>
                  </a:extLst>
                </a:hlinkClick>
              </a:rPr>
              <a:t>www.georgiacenterforchildadvocacy.org</a:t>
            </a:r>
            <a:endParaRPr lang="en-US" sz="1400" dirty="0">
              <a:solidFill>
                <a:srgbClr val="0070C0"/>
              </a:solidFill>
            </a:endParaRPr>
          </a:p>
          <a:p>
            <a:pPr lvl="1"/>
            <a:endParaRPr lang="en-US" sz="1400" dirty="0"/>
          </a:p>
          <a:p>
            <a:pPr marL="457200" lvl="1" indent="0">
              <a:buNone/>
            </a:pPr>
            <a:r>
              <a:rPr lang="en-US" sz="2200" dirty="0"/>
              <a:t>Books and </a:t>
            </a:r>
            <a:r>
              <a:rPr lang="en-US" sz="2200"/>
              <a:t>Other Resources:</a:t>
            </a:r>
            <a:endParaRPr lang="en-US" sz="2200" dirty="0"/>
          </a:p>
          <a:p>
            <a:pPr marL="457200" lvl="1" indent="0">
              <a:buNone/>
            </a:pPr>
            <a:r>
              <a:rPr lang="en-US" sz="1400" i="1" dirty="0"/>
              <a:t>Boundary Setting for Clergy and Ministry Workers </a:t>
            </a:r>
            <a:r>
              <a:rPr lang="en-US" sz="1400" dirty="0"/>
              <a:t>by Dr. Jim Stout</a:t>
            </a:r>
          </a:p>
          <a:p>
            <a:pPr marL="457200" lvl="1" indent="0">
              <a:buNone/>
            </a:pPr>
            <a:r>
              <a:rPr lang="en-US" sz="1400" i="1" dirty="0"/>
              <a:t>Learning to Lead Like Jesus </a:t>
            </a:r>
            <a:r>
              <a:rPr lang="en-US" sz="1400" dirty="0"/>
              <a:t>by Boyd Bailey</a:t>
            </a:r>
          </a:p>
          <a:p>
            <a:pPr marL="457200" lvl="1" indent="0">
              <a:buNone/>
            </a:pPr>
            <a:r>
              <a:rPr lang="en-US" sz="1400" i="1" dirty="0"/>
              <a:t>The Integrity of the Body of Christ </a:t>
            </a:r>
            <a:r>
              <a:rPr lang="en-US" sz="1400" dirty="0"/>
              <a:t>by Arden F. Mahlberg and Craig L. </a:t>
            </a:r>
            <a:r>
              <a:rPr lang="en-US" sz="1400" dirty="0" err="1"/>
              <a:t>Nessan</a:t>
            </a:r>
            <a:endParaRPr lang="en-US" sz="1400" dirty="0"/>
          </a:p>
          <a:p>
            <a:pPr marL="457200" lvl="1" indent="0">
              <a:buNone/>
            </a:pPr>
            <a:r>
              <a:rPr lang="en-US" sz="1400" i="1" dirty="0"/>
              <a:t>Confidentiality and Clergy:  Churches, Ethics, and the Law</a:t>
            </a:r>
            <a:r>
              <a:rPr lang="en-US" sz="1400" dirty="0"/>
              <a:t> by William W. Rankin</a:t>
            </a:r>
          </a:p>
          <a:p>
            <a:pPr marL="457200" lvl="1" indent="0">
              <a:buNone/>
            </a:pPr>
            <a:r>
              <a:rPr lang="en-US" sz="1400" i="1" dirty="0"/>
              <a:t>The Book of Order </a:t>
            </a:r>
            <a:r>
              <a:rPr lang="en-US" sz="1400" dirty="0"/>
              <a:t>of the Presbyterian Church (USA) 2019-2021 Edition</a:t>
            </a:r>
          </a:p>
          <a:p>
            <a:pPr marL="457200" lvl="1" indent="0">
              <a:buNone/>
            </a:pPr>
            <a:r>
              <a:rPr lang="en-US" sz="1400" dirty="0"/>
              <a:t>Presbyterian Mission of Presbyterian Church (USA)  </a:t>
            </a:r>
            <a:r>
              <a:rPr lang="en-US" sz="1400" dirty="0">
                <a:solidFill>
                  <a:srgbClr val="0070C0"/>
                </a:solidFill>
                <a:hlinkClick r:id="rId4">
                  <a:extLst>
                    <a:ext uri="{A12FA001-AC4F-418D-AE19-62706E023703}">
                      <ahyp:hlinkClr xmlns:ahyp="http://schemas.microsoft.com/office/drawing/2018/hyperlinkcolor" val="tx"/>
                    </a:ext>
                  </a:extLst>
                </a:hlinkClick>
              </a:rPr>
              <a:t>www.presbyterianmission.org</a:t>
            </a:r>
            <a:endParaRPr lang="en-US" sz="1400" dirty="0">
              <a:solidFill>
                <a:srgbClr val="0070C0"/>
              </a:solidFill>
            </a:endParaRPr>
          </a:p>
          <a:p>
            <a:pPr marL="457200" lvl="1" indent="0">
              <a:buNone/>
            </a:pPr>
            <a:endParaRPr lang="en-US" sz="1400" dirty="0"/>
          </a:p>
          <a:p>
            <a:pPr lvl="1"/>
            <a:endParaRPr lang="en-US" dirty="0"/>
          </a:p>
        </p:txBody>
      </p:sp>
    </p:spTree>
    <p:extLst>
      <p:ext uri="{BB962C8B-B14F-4D97-AF65-F5344CB8AC3E}">
        <p14:creationId xmlns:p14="http://schemas.microsoft.com/office/powerpoint/2010/main" val="3171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3CB1-2416-4200-A6FA-FAFB9D891053}"/>
              </a:ext>
            </a:extLst>
          </p:cNvPr>
          <p:cNvSpPr>
            <a:spLocks noGrp="1"/>
          </p:cNvSpPr>
          <p:nvPr>
            <p:ph type="title"/>
          </p:nvPr>
        </p:nvSpPr>
        <p:spPr/>
        <p:txBody>
          <a:bodyPr/>
          <a:lstStyle/>
          <a:p>
            <a:r>
              <a:rPr lang="en-US" dirty="0"/>
              <a:t>Book Resources from Rebecca Blackwell</a:t>
            </a:r>
          </a:p>
        </p:txBody>
      </p:sp>
      <p:sp>
        <p:nvSpPr>
          <p:cNvPr id="3" name="Content Placeholder 2">
            <a:extLst>
              <a:ext uri="{FF2B5EF4-FFF2-40B4-BE49-F238E27FC236}">
                <a16:creationId xmlns:a16="http://schemas.microsoft.com/office/drawing/2014/main" id="{9C5F83BC-6CD6-4573-B6B1-0BED2937F161}"/>
              </a:ext>
            </a:extLst>
          </p:cNvPr>
          <p:cNvSpPr>
            <a:spLocks noGrp="1"/>
          </p:cNvSpPr>
          <p:nvPr>
            <p:ph idx="1"/>
          </p:nvPr>
        </p:nvSpPr>
        <p:spPr/>
        <p:txBody>
          <a:bodyPr>
            <a:normAutofit fontScale="92500" lnSpcReduction="20000"/>
          </a:bodyPr>
          <a:lstStyle/>
          <a:p>
            <a:r>
              <a:rPr lang="en-US" dirty="0"/>
              <a:t>“A Beginner’s Guide to Crossing Cultures:  Making Friends in a Multi-Cultural World” by Patty Lane</a:t>
            </a:r>
          </a:p>
          <a:p>
            <a:r>
              <a:rPr lang="en-US" dirty="0"/>
              <a:t>“Waking Up White” by Debby Irving</a:t>
            </a:r>
          </a:p>
          <a:p>
            <a:r>
              <a:rPr lang="en-US" dirty="0"/>
              <a:t>“Me and White Supremacy” by Layla F. Saad</a:t>
            </a:r>
          </a:p>
          <a:p>
            <a:r>
              <a:rPr lang="en-US" dirty="0"/>
              <a:t>“Joy Unspeakable” by Barbara Holmes</a:t>
            </a:r>
          </a:p>
          <a:p>
            <a:r>
              <a:rPr lang="en-US" dirty="0"/>
              <a:t>“Color of Compromise:  The Truth About the American Church’s Complicity in Racism” by </a:t>
            </a:r>
            <a:r>
              <a:rPr lang="en-US" dirty="0" err="1"/>
              <a:t>Jemar</a:t>
            </a:r>
            <a:r>
              <a:rPr lang="en-US" dirty="0"/>
              <a:t> </a:t>
            </a:r>
            <a:r>
              <a:rPr lang="en-US" dirty="0" err="1"/>
              <a:t>Tisby</a:t>
            </a:r>
            <a:r>
              <a:rPr lang="en-US" dirty="0"/>
              <a:t> (video series on PBS and a book also)</a:t>
            </a:r>
          </a:p>
          <a:p>
            <a:r>
              <a:rPr lang="en-US" dirty="0"/>
              <a:t>“Relating to People of Other Religions:  What Every Christian Needs to Know” by M. Thomas </a:t>
            </a:r>
            <a:r>
              <a:rPr lang="en-US" dirty="0" err="1"/>
              <a:t>Thangaraj</a:t>
            </a:r>
            <a:r>
              <a:rPr lang="en-US" dirty="0"/>
              <a:t> </a:t>
            </a:r>
            <a:r>
              <a:rPr lang="en-US"/>
              <a:t>(Abingdon Press)</a:t>
            </a:r>
          </a:p>
        </p:txBody>
      </p:sp>
    </p:spTree>
    <p:extLst>
      <p:ext uri="{BB962C8B-B14F-4D97-AF65-F5344CB8AC3E}">
        <p14:creationId xmlns:p14="http://schemas.microsoft.com/office/powerpoint/2010/main" val="228967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592A-7749-4B7C-AF69-B81E20FA02E9}"/>
              </a:ext>
            </a:extLst>
          </p:cNvPr>
          <p:cNvSpPr>
            <a:spLocks noGrp="1"/>
          </p:cNvSpPr>
          <p:nvPr>
            <p:ph type="title"/>
          </p:nvPr>
        </p:nvSpPr>
        <p:spPr/>
        <p:txBody>
          <a:bodyPr/>
          <a:lstStyle/>
          <a:p>
            <a:r>
              <a:rPr lang="en-US" dirty="0"/>
              <a:t>Why Do We Have Boundary Training?</a:t>
            </a:r>
          </a:p>
        </p:txBody>
      </p:sp>
      <p:sp>
        <p:nvSpPr>
          <p:cNvPr id="3" name="Content Placeholder 2">
            <a:extLst>
              <a:ext uri="{FF2B5EF4-FFF2-40B4-BE49-F238E27FC236}">
                <a16:creationId xmlns:a16="http://schemas.microsoft.com/office/drawing/2014/main" id="{121391CD-BD0E-431D-AF43-CE6874A92AB4}"/>
              </a:ext>
            </a:extLst>
          </p:cNvPr>
          <p:cNvSpPr>
            <a:spLocks noGrp="1"/>
          </p:cNvSpPr>
          <p:nvPr>
            <p:ph idx="1"/>
          </p:nvPr>
        </p:nvSpPr>
        <p:spPr/>
        <p:txBody>
          <a:bodyPr/>
          <a:lstStyle/>
          <a:p>
            <a:r>
              <a:rPr lang="en-US" dirty="0"/>
              <a:t>* The </a:t>
            </a:r>
            <a:r>
              <a:rPr lang="en-US" i="1" dirty="0"/>
              <a:t>Book of Order </a:t>
            </a:r>
            <a:r>
              <a:rPr lang="en-US" dirty="0"/>
              <a:t>provides that all councils of the Presbyterian Church (USA) shall have sexual abuse policies and child and youth protection policies.  (G-3.0106) Training is the key to establishing and keeping healthy boundaries and being aware of any “blind spots” we might have.</a:t>
            </a:r>
          </a:p>
          <a:p>
            <a:r>
              <a:rPr lang="en-US" dirty="0"/>
              <a:t>* The programmatic policy manual of the Committee on Ministry, under the authority of Flint River Presbytery, requires training every three years.</a:t>
            </a:r>
          </a:p>
          <a:p>
            <a:r>
              <a:rPr lang="en-US" dirty="0"/>
              <a:t>* Aside from the </a:t>
            </a:r>
            <a:r>
              <a:rPr lang="en-US" i="1" dirty="0"/>
              <a:t>requirements</a:t>
            </a:r>
            <a:r>
              <a:rPr lang="en-US" dirty="0"/>
              <a:t>, it is a </a:t>
            </a:r>
            <a:r>
              <a:rPr lang="en-US" b="1" dirty="0"/>
              <a:t>best practice </a:t>
            </a:r>
            <a:r>
              <a:rPr lang="en-US" dirty="0"/>
              <a:t>to embrace the freedom and protection we have from setting and keeping boundaries in our lives.</a:t>
            </a:r>
          </a:p>
        </p:txBody>
      </p:sp>
    </p:spTree>
    <p:extLst>
      <p:ext uri="{BB962C8B-B14F-4D97-AF65-F5344CB8AC3E}">
        <p14:creationId xmlns:p14="http://schemas.microsoft.com/office/powerpoint/2010/main" val="284684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BD9-F664-4E3F-AA11-162858AD4040}"/>
              </a:ext>
            </a:extLst>
          </p:cNvPr>
          <p:cNvSpPr>
            <a:spLocks noGrp="1"/>
          </p:cNvSpPr>
          <p:nvPr>
            <p:ph type="title"/>
          </p:nvPr>
        </p:nvSpPr>
        <p:spPr/>
        <p:txBody>
          <a:bodyPr>
            <a:normAutofit fontScale="90000"/>
          </a:bodyPr>
          <a:lstStyle/>
          <a:p>
            <a:r>
              <a:rPr lang="en-US" dirty="0"/>
              <a:t>Personal Boundaries</a:t>
            </a:r>
            <a:br>
              <a:rPr lang="en-US" dirty="0"/>
            </a:br>
            <a:r>
              <a:rPr lang="en-US" dirty="0"/>
              <a:t>I Am Available 24/7 (NOT!)</a:t>
            </a:r>
          </a:p>
        </p:txBody>
      </p:sp>
      <p:sp>
        <p:nvSpPr>
          <p:cNvPr id="3" name="Content Placeholder 2">
            <a:extLst>
              <a:ext uri="{FF2B5EF4-FFF2-40B4-BE49-F238E27FC236}">
                <a16:creationId xmlns:a16="http://schemas.microsoft.com/office/drawing/2014/main" id="{1C923A91-1B2D-4666-98B8-F951FA137694}"/>
              </a:ext>
            </a:extLst>
          </p:cNvPr>
          <p:cNvSpPr>
            <a:spLocks noGrp="1"/>
          </p:cNvSpPr>
          <p:nvPr>
            <p:ph idx="1"/>
          </p:nvPr>
        </p:nvSpPr>
        <p:spPr/>
        <p:txBody>
          <a:bodyPr>
            <a:normAutofit fontScale="77500" lnSpcReduction="20000"/>
          </a:bodyPr>
          <a:lstStyle/>
          <a:p>
            <a:r>
              <a:rPr lang="en-US" dirty="0">
                <a:latin typeface="Bradley Hand ITC" panose="020B0604020202020204" pitchFamily="66" charset="0"/>
              </a:rPr>
              <a:t>*</a:t>
            </a:r>
            <a:r>
              <a:rPr lang="en-US" dirty="0"/>
              <a:t>Failure to set and maintain personal boundaries is the number one ministry problem, according to a study at Fuller Theological Seminary.</a:t>
            </a:r>
          </a:p>
          <a:p>
            <a:r>
              <a:rPr lang="en-US" dirty="0">
                <a:latin typeface="Bradley Hand ITC" panose="020B0604020202020204" pitchFamily="66" charset="0"/>
              </a:rPr>
              <a:t>*“</a:t>
            </a:r>
            <a:r>
              <a:rPr lang="en-US" dirty="0"/>
              <a:t>The very personal nature of ministry can lead to overload and burnout unless the minister finds practical ways to gain balance.  The concept of boundary setting is an essential idea that must be put into practice if ministers are to remain balanced and effective.”  (Rev. Dr. Raymond Pendleton, Senior Professor of Counseling, Gordon-Conwell Theological Seminary)</a:t>
            </a:r>
          </a:p>
          <a:p>
            <a:r>
              <a:rPr lang="en-US" dirty="0">
                <a:latin typeface="Bradley Hand ITC" panose="020B0604020202020204" pitchFamily="66" charset="0"/>
              </a:rPr>
              <a:t>*</a:t>
            </a:r>
            <a:r>
              <a:rPr lang="en-US" dirty="0"/>
              <a:t>Key boundary struggle areas for most pastoral leaders revolve around ministry areas such as job description, work hours, staff issues, and expectations of others concerning both your professional AND personal life.</a:t>
            </a:r>
          </a:p>
          <a:p>
            <a:r>
              <a:rPr lang="en-US" dirty="0">
                <a:latin typeface="Bradley Hand ITC" panose="020B0604020202020204" pitchFamily="66" charset="0"/>
              </a:rPr>
              <a:t>* </a:t>
            </a:r>
            <a:r>
              <a:rPr lang="en-US" dirty="0"/>
              <a:t>“Being a pastor or ministry worker is like being a stray dog at a whistler’s convention.” (Anonymous)  Which way do I go next?  How can I please everyone?  You can’t!</a:t>
            </a:r>
            <a:endParaRPr lang="en-US" dirty="0">
              <a:latin typeface="Bradley Hand ITC" panose="020B0604020202020204" pitchFamily="66" charset="0"/>
            </a:endParaRPr>
          </a:p>
        </p:txBody>
      </p:sp>
    </p:spTree>
    <p:extLst>
      <p:ext uri="{BB962C8B-B14F-4D97-AF65-F5344CB8AC3E}">
        <p14:creationId xmlns:p14="http://schemas.microsoft.com/office/powerpoint/2010/main" val="99392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4D36-9ED7-4EBF-B545-F80B6FFFC4EB}"/>
              </a:ext>
            </a:extLst>
          </p:cNvPr>
          <p:cNvSpPr>
            <a:spLocks noGrp="1"/>
          </p:cNvSpPr>
          <p:nvPr>
            <p:ph type="title"/>
          </p:nvPr>
        </p:nvSpPr>
        <p:spPr/>
        <p:txBody>
          <a:bodyPr>
            <a:normAutofit fontScale="90000"/>
          </a:bodyPr>
          <a:lstStyle/>
          <a:p>
            <a:r>
              <a:rPr lang="en-US" dirty="0"/>
              <a:t>Four Principles for Personal Boundaries in Pastoral Ministry</a:t>
            </a:r>
          </a:p>
        </p:txBody>
      </p:sp>
      <p:sp>
        <p:nvSpPr>
          <p:cNvPr id="3" name="Content Placeholder 2">
            <a:extLst>
              <a:ext uri="{FF2B5EF4-FFF2-40B4-BE49-F238E27FC236}">
                <a16:creationId xmlns:a16="http://schemas.microsoft.com/office/drawing/2014/main" id="{AEA820E2-FF25-4B17-B1D1-335B3E688C01}"/>
              </a:ext>
            </a:extLst>
          </p:cNvPr>
          <p:cNvSpPr>
            <a:spLocks noGrp="1"/>
          </p:cNvSpPr>
          <p:nvPr>
            <p:ph idx="1"/>
          </p:nvPr>
        </p:nvSpPr>
        <p:spPr/>
        <p:txBody>
          <a:bodyPr/>
          <a:lstStyle/>
          <a:p>
            <a:r>
              <a:rPr lang="en-US" dirty="0"/>
              <a:t>* Your first covenant relationship is with God.</a:t>
            </a:r>
          </a:p>
          <a:p>
            <a:r>
              <a:rPr lang="en-US" dirty="0"/>
              <a:t>* Crises </a:t>
            </a:r>
            <a:r>
              <a:rPr lang="en-US" b="1" dirty="0"/>
              <a:t>do</a:t>
            </a:r>
            <a:r>
              <a:rPr lang="en-US" dirty="0"/>
              <a:t> demand our attention (note the word “crises”)</a:t>
            </a:r>
          </a:p>
          <a:p>
            <a:r>
              <a:rPr lang="en-US" dirty="0"/>
              <a:t>* Scheduling is a battleground</a:t>
            </a:r>
          </a:p>
          <a:p>
            <a:r>
              <a:rPr lang="en-US" dirty="0"/>
              <a:t>*Beware the physical, mental, and time drain of counseling</a:t>
            </a:r>
          </a:p>
        </p:txBody>
      </p:sp>
    </p:spTree>
    <p:extLst>
      <p:ext uri="{BB962C8B-B14F-4D97-AF65-F5344CB8AC3E}">
        <p14:creationId xmlns:p14="http://schemas.microsoft.com/office/powerpoint/2010/main" val="224975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4D2E-7586-4434-9EDD-47C25AC9FB6E}"/>
              </a:ext>
            </a:extLst>
          </p:cNvPr>
          <p:cNvSpPr>
            <a:spLocks noGrp="1"/>
          </p:cNvSpPr>
          <p:nvPr>
            <p:ph type="title"/>
          </p:nvPr>
        </p:nvSpPr>
        <p:spPr/>
        <p:txBody>
          <a:bodyPr/>
          <a:lstStyle/>
          <a:p>
            <a:r>
              <a:rPr lang="en-US" dirty="0"/>
              <a:t>Biblical Examples of Personal Boundaries</a:t>
            </a:r>
          </a:p>
        </p:txBody>
      </p:sp>
      <p:sp>
        <p:nvSpPr>
          <p:cNvPr id="3" name="Content Placeholder 2">
            <a:extLst>
              <a:ext uri="{FF2B5EF4-FFF2-40B4-BE49-F238E27FC236}">
                <a16:creationId xmlns:a16="http://schemas.microsoft.com/office/drawing/2014/main" id="{FE5E1BA0-90CA-48A6-9150-8D97FB51A8C4}"/>
              </a:ext>
            </a:extLst>
          </p:cNvPr>
          <p:cNvSpPr>
            <a:spLocks noGrp="1"/>
          </p:cNvSpPr>
          <p:nvPr>
            <p:ph idx="1"/>
          </p:nvPr>
        </p:nvSpPr>
        <p:spPr/>
        <p:txBody>
          <a:bodyPr>
            <a:normAutofit lnSpcReduction="10000"/>
          </a:bodyPr>
          <a:lstStyle/>
          <a:p>
            <a:r>
              <a:rPr lang="en-US" dirty="0"/>
              <a:t>*”Enthusiasm without knowledge is not good; haste makes mistakes.” (Proverbs 19:2)</a:t>
            </a:r>
          </a:p>
          <a:p>
            <a:r>
              <a:rPr lang="en-US" dirty="0"/>
              <a:t>* “Be very careful then, how you live – not as unwise but as wise, making the most of every opportunity.”  (Ephesians 5:15-16)</a:t>
            </a:r>
          </a:p>
          <a:p>
            <a:r>
              <a:rPr lang="en-US" dirty="0"/>
              <a:t>* “For everything there is a season, a time for every activity under heaven.” (Ecclesiastes 3:1)</a:t>
            </a:r>
          </a:p>
          <a:p>
            <a:r>
              <a:rPr lang="en-US" dirty="0"/>
              <a:t>* “The prudent see danger and take refuge, but the simple keep going and pay the penalty.”  (Proverbs 22:3)</a:t>
            </a:r>
          </a:p>
          <a:p>
            <a:endParaRPr lang="en-US" dirty="0"/>
          </a:p>
        </p:txBody>
      </p:sp>
    </p:spTree>
    <p:extLst>
      <p:ext uri="{BB962C8B-B14F-4D97-AF65-F5344CB8AC3E}">
        <p14:creationId xmlns:p14="http://schemas.microsoft.com/office/powerpoint/2010/main" val="421437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F528-7615-4FD7-A20D-8C32C58012E4}"/>
              </a:ext>
            </a:extLst>
          </p:cNvPr>
          <p:cNvSpPr>
            <a:spLocks noGrp="1"/>
          </p:cNvSpPr>
          <p:nvPr>
            <p:ph type="title"/>
          </p:nvPr>
        </p:nvSpPr>
        <p:spPr/>
        <p:txBody>
          <a:bodyPr/>
          <a:lstStyle/>
          <a:p>
            <a:r>
              <a:rPr lang="en-US" dirty="0"/>
              <a:t>Is Your Church Safe?</a:t>
            </a:r>
          </a:p>
        </p:txBody>
      </p:sp>
      <p:sp>
        <p:nvSpPr>
          <p:cNvPr id="3" name="Content Placeholder 2">
            <a:extLst>
              <a:ext uri="{FF2B5EF4-FFF2-40B4-BE49-F238E27FC236}">
                <a16:creationId xmlns:a16="http://schemas.microsoft.com/office/drawing/2014/main" id="{B27EF760-F810-4D88-B6B3-FAD46626678D}"/>
              </a:ext>
            </a:extLst>
          </p:cNvPr>
          <p:cNvSpPr>
            <a:spLocks noGrp="1"/>
          </p:cNvSpPr>
          <p:nvPr>
            <p:ph idx="1"/>
          </p:nvPr>
        </p:nvSpPr>
        <p:spPr/>
        <p:txBody>
          <a:bodyPr>
            <a:normAutofit fontScale="62500" lnSpcReduction="20000"/>
          </a:bodyPr>
          <a:lstStyle/>
          <a:p>
            <a:r>
              <a:rPr lang="en-US" dirty="0"/>
              <a:t>“Let the little children come to me; do not stop them; for it is to such as these that the Kingdom of God belongs.” (Mark 10:14)</a:t>
            </a:r>
          </a:p>
          <a:p>
            <a:r>
              <a:rPr lang="en-US" dirty="0"/>
              <a:t>The </a:t>
            </a:r>
            <a:r>
              <a:rPr lang="en-US" i="1" dirty="0"/>
              <a:t>Book of Order </a:t>
            </a:r>
            <a:r>
              <a:rPr lang="en-US" dirty="0"/>
              <a:t>provides that all councils of PCUSA should have sexual misconduct policies and children and youth protection policies.  (G-3.0106).  Here are a few concerning statistics about abuse and the consequences:</a:t>
            </a:r>
          </a:p>
          <a:p>
            <a:pPr>
              <a:buFont typeface="Wingdings" panose="05000000000000000000" pitchFamily="2" charset="2"/>
              <a:buChar char="q"/>
            </a:pPr>
            <a:r>
              <a:rPr lang="en-US" dirty="0"/>
              <a:t>One out of four girls and one out of six boys will be abused before the age of 18.</a:t>
            </a:r>
          </a:p>
          <a:p>
            <a:pPr>
              <a:buFont typeface="Wingdings" panose="05000000000000000000" pitchFamily="2" charset="2"/>
              <a:buChar char="q"/>
            </a:pPr>
            <a:r>
              <a:rPr lang="en-US" dirty="0"/>
              <a:t>80 percent of abuse is not reported.</a:t>
            </a:r>
          </a:p>
          <a:p>
            <a:pPr>
              <a:buFont typeface="Wingdings" panose="05000000000000000000" pitchFamily="2" charset="2"/>
              <a:buChar char="q"/>
            </a:pPr>
            <a:r>
              <a:rPr lang="en-US" dirty="0"/>
              <a:t>Abuse destroys a child’s well-being and sense of trust.</a:t>
            </a:r>
          </a:p>
          <a:p>
            <a:pPr>
              <a:buFont typeface="Wingdings" panose="05000000000000000000" pitchFamily="2" charset="2"/>
              <a:buChar char="q"/>
            </a:pPr>
            <a:r>
              <a:rPr lang="en-US" dirty="0"/>
              <a:t>Sexual predators seek out trusting environments where children are present.</a:t>
            </a:r>
          </a:p>
          <a:p>
            <a:pPr>
              <a:buFont typeface="Wingdings" panose="05000000000000000000" pitchFamily="2" charset="2"/>
              <a:buChar char="q"/>
            </a:pPr>
            <a:r>
              <a:rPr lang="en-US" dirty="0"/>
              <a:t>Churches are vulnerable because of close relationships, trusting environments, and immediate access to children.</a:t>
            </a:r>
          </a:p>
          <a:p>
            <a:pPr>
              <a:buFont typeface="Wingdings" panose="05000000000000000000" pitchFamily="2" charset="2"/>
              <a:buChar char="q"/>
            </a:pPr>
            <a:r>
              <a:rPr lang="en-US" dirty="0"/>
              <a:t>Allegations of abuse threaten the church’s mission and reputation.</a:t>
            </a:r>
          </a:p>
          <a:p>
            <a:pPr>
              <a:buFont typeface="Wingdings" panose="05000000000000000000" pitchFamily="2" charset="2"/>
              <a:buChar char="q"/>
            </a:pPr>
            <a:r>
              <a:rPr lang="en-US" dirty="0"/>
              <a:t>Court awards in abuse cases can cost churches millions of dollars.                     Source:  Insurance Board Praesidium, Inc. 														        PCUSA</a:t>
            </a:r>
          </a:p>
        </p:txBody>
      </p:sp>
    </p:spTree>
    <p:extLst>
      <p:ext uri="{BB962C8B-B14F-4D97-AF65-F5344CB8AC3E}">
        <p14:creationId xmlns:p14="http://schemas.microsoft.com/office/powerpoint/2010/main" val="172513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1BE6-7F8F-4595-A7F6-3554E007D53F}"/>
              </a:ext>
            </a:extLst>
          </p:cNvPr>
          <p:cNvSpPr>
            <a:spLocks noGrp="1"/>
          </p:cNvSpPr>
          <p:nvPr>
            <p:ph type="title"/>
          </p:nvPr>
        </p:nvSpPr>
        <p:spPr/>
        <p:txBody>
          <a:bodyPr/>
          <a:lstStyle/>
          <a:p>
            <a:r>
              <a:rPr lang="en-US" dirty="0"/>
              <a:t>State Law and Community Resources</a:t>
            </a:r>
          </a:p>
        </p:txBody>
      </p:sp>
      <p:sp>
        <p:nvSpPr>
          <p:cNvPr id="3" name="Content Placeholder 2">
            <a:extLst>
              <a:ext uri="{FF2B5EF4-FFF2-40B4-BE49-F238E27FC236}">
                <a16:creationId xmlns:a16="http://schemas.microsoft.com/office/drawing/2014/main" id="{2E506DD3-2E14-4A78-8A03-66DBE0EF1777}"/>
              </a:ext>
            </a:extLst>
          </p:cNvPr>
          <p:cNvSpPr>
            <a:spLocks noGrp="1"/>
          </p:cNvSpPr>
          <p:nvPr>
            <p:ph idx="1"/>
          </p:nvPr>
        </p:nvSpPr>
        <p:spPr/>
        <p:txBody>
          <a:bodyPr>
            <a:normAutofit fontScale="55000" lnSpcReduction="20000"/>
          </a:bodyPr>
          <a:lstStyle/>
          <a:p>
            <a:r>
              <a:rPr lang="en-US" dirty="0"/>
              <a:t>Georgia (and other states) mandates reporting of suspected abuse by specific people who have contact with children.  The </a:t>
            </a:r>
            <a:r>
              <a:rPr lang="en-US" i="1" dirty="0"/>
              <a:t>Book of Order </a:t>
            </a:r>
            <a:r>
              <a:rPr lang="en-US" dirty="0"/>
              <a:t>also speaks to </a:t>
            </a:r>
            <a:r>
              <a:rPr lang="en-US" u="sng" dirty="0"/>
              <a:t>Mandatory Reporting </a:t>
            </a:r>
            <a:r>
              <a:rPr lang="en-US" dirty="0"/>
              <a:t>(G-4.0302): “Any member of this church engaged in ordered ministry and any certified Christian educator employed by this church or its congregations, shall report to ecclesiastical and civil legal authorities knowledge of harm, or the risk of harm, related to the physical abuse, neglect, and/or sexual molestation or abuse of a minor or an adult who lacks mental capacity when (1) such information is gained outside of a confidential communication as defined in G-4.0301, (2) she or he is not bound by an obligation of privileged communication under law, or (3) she or he reasonably believes that there is risk of future harm or abuse.” </a:t>
            </a:r>
          </a:p>
          <a:p>
            <a:r>
              <a:rPr lang="en-US" dirty="0"/>
              <a:t>Mandated reporters who report suspected abuse in good faith are protected by law, even if the report is not substantiated by the Department of Family and Children Services (DFCS) or another reporting agency.  All reports are confidential, and the reporter may remain anonymous, if so desired.  It is the responsibility of DFCS and law enforcement to investigate the allegation of child abuse.</a:t>
            </a:r>
          </a:p>
          <a:p>
            <a:r>
              <a:rPr lang="en-US" dirty="0"/>
              <a:t>In addition to child abuse, adult abuse also occurs.  Although the laws are different for mentally capable adults, who may refuse any services from DFCS, reporting of suspected abuse or neglect may be prudent.</a:t>
            </a:r>
          </a:p>
          <a:p>
            <a:r>
              <a:rPr lang="en-US" dirty="0"/>
              <a:t>To help in preventing abuse, Flint River Presbytery works with sessions and congregations to provide access to background checks, which should be completed on all employees and volunteers who work with children.</a:t>
            </a:r>
          </a:p>
          <a:p>
            <a:r>
              <a:rPr lang="en-US" dirty="0"/>
              <a:t>IMPORTANT:  Reporting of allegations of abuse or misconduct within the church may occur in a variety of ways.  Because a congregation, session, presbytery, or any council cannot control to whom the alleged victim of misconduct or abuse may speak to first, it is important that pastors, officers, elders, employees, and volunteers understand how to channel reports of incidents.  Section D (The Rules of Discipline) of the Book of Order goes into great detail about the procedures.  Please make sure you and all leadership are aware of these procedures.</a:t>
            </a:r>
          </a:p>
        </p:txBody>
      </p:sp>
    </p:spTree>
    <p:extLst>
      <p:ext uri="{BB962C8B-B14F-4D97-AF65-F5344CB8AC3E}">
        <p14:creationId xmlns:p14="http://schemas.microsoft.com/office/powerpoint/2010/main" val="383660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B273-68FF-464C-AC6C-2261C4E7B336}"/>
              </a:ext>
            </a:extLst>
          </p:cNvPr>
          <p:cNvSpPr>
            <a:spLocks noGrp="1"/>
          </p:cNvSpPr>
          <p:nvPr>
            <p:ph type="title"/>
          </p:nvPr>
        </p:nvSpPr>
        <p:spPr/>
        <p:txBody>
          <a:bodyPr/>
          <a:lstStyle/>
          <a:p>
            <a:r>
              <a:rPr lang="en-US" dirty="0"/>
              <a:t>Boundary Awareness</a:t>
            </a:r>
          </a:p>
        </p:txBody>
      </p:sp>
      <p:sp>
        <p:nvSpPr>
          <p:cNvPr id="3" name="Content Placeholder 2">
            <a:extLst>
              <a:ext uri="{FF2B5EF4-FFF2-40B4-BE49-F238E27FC236}">
                <a16:creationId xmlns:a16="http://schemas.microsoft.com/office/drawing/2014/main" id="{22D369F1-6768-49A6-8608-142A4712FAE6}"/>
              </a:ext>
            </a:extLst>
          </p:cNvPr>
          <p:cNvSpPr>
            <a:spLocks noGrp="1"/>
          </p:cNvSpPr>
          <p:nvPr>
            <p:ph idx="1"/>
          </p:nvPr>
        </p:nvSpPr>
        <p:spPr/>
        <p:txBody>
          <a:bodyPr>
            <a:normAutofit fontScale="62500" lnSpcReduction="20000"/>
          </a:bodyPr>
          <a:lstStyle/>
          <a:p>
            <a:r>
              <a:rPr lang="en-US" dirty="0"/>
              <a:t>Secrecy is NOT the same as confidentiality.</a:t>
            </a:r>
          </a:p>
          <a:p>
            <a:r>
              <a:rPr lang="en-US" dirty="0"/>
              <a:t>In general, adults have more power than children and youth.</a:t>
            </a:r>
          </a:p>
          <a:p>
            <a:r>
              <a:rPr lang="en-US" dirty="0"/>
              <a:t>Whether in truth or by perception, pastors and church leaders have more power than people with whom they have a pastoral/leadership relationship.</a:t>
            </a:r>
          </a:p>
          <a:p>
            <a:r>
              <a:rPr lang="en-US" dirty="0"/>
              <a:t>The mutuality of friendship cannot exist when there is a disparity of power.</a:t>
            </a:r>
          </a:p>
          <a:p>
            <a:r>
              <a:rPr lang="en-US" dirty="0"/>
              <a:t>For the safety of all concerned, at least two unrelated adults should be present and maintain visual contact with each other as they engage in ministry to children and youth whether in the church or on trips, where more adults are probably needed.</a:t>
            </a:r>
          </a:p>
          <a:p>
            <a:r>
              <a:rPr lang="en-US" dirty="0"/>
              <a:t>Doors should remain open – or at least have windows – to protect children and youth as well as those ministering to them.</a:t>
            </a:r>
          </a:p>
          <a:p>
            <a:r>
              <a:rPr lang="en-US" dirty="0"/>
              <a:t>Very intentional care should be exercised with pastoral counseling to avoid even the appearance of impropriety or to provide an opportunity for improper behavior on the part of either person.  </a:t>
            </a:r>
          </a:p>
          <a:p>
            <a:r>
              <a:rPr lang="en-US" dirty="0"/>
              <a:t>SOCIAL NETWORKING should be just as transparent as an open door or window in the door in a physical building.</a:t>
            </a:r>
          </a:p>
          <a:p>
            <a:r>
              <a:rPr lang="en-US" dirty="0"/>
              <a:t>Church technology (computers, etc.) should never be used to access inappropriate content.</a:t>
            </a:r>
          </a:p>
        </p:txBody>
      </p:sp>
    </p:spTree>
    <p:extLst>
      <p:ext uri="{BB962C8B-B14F-4D97-AF65-F5344CB8AC3E}">
        <p14:creationId xmlns:p14="http://schemas.microsoft.com/office/powerpoint/2010/main" val="335097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7882-5890-4A8E-80AA-053FB3D9EC28}"/>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09A89FDD-A9D2-4C71-9A14-4E8A0B0DC58D}"/>
              </a:ext>
            </a:extLst>
          </p:cNvPr>
          <p:cNvSpPr>
            <a:spLocks noGrp="1"/>
          </p:cNvSpPr>
          <p:nvPr>
            <p:ph idx="1"/>
          </p:nvPr>
        </p:nvSpPr>
        <p:spPr/>
        <p:txBody>
          <a:bodyPr>
            <a:normAutofit fontScale="47500" lnSpcReduction="20000"/>
          </a:bodyPr>
          <a:lstStyle/>
          <a:p>
            <a:r>
              <a:rPr lang="en-US" sz="3400" dirty="0"/>
              <a:t>Marie is recently out of seminary and serving in her first church.  Her student debt load is high, the pay from the church is not as much as she would like (although she was grateful for the pastoral call), and she is struggling with trusting God to meet her needs.  It is becoming clearer and clearer that she will not be able to make her student loan payments.  Finally, she decides to ask the Finance Committee about increasing her salary, but they make it clear that the church budget cannot be expanded, or the terms of her call be changed.  After the meeting, filled with doubt and uncertainty about whether she needs to give up on ministry altogether, she receives a call from Thomas, a session member.  Thomas says he has money in reserve and would like to help Marie by paying a portion of her student debt.  “Don’t worry about paying me back right away.  I just want to help you and lessen your worries.  But we’ll need to keep this a secret because others in the church might not approve,” Thomas says.  Marie wonders, “Is this an answer to my prayers?  Or is it a trap to avoid?  Things might go wrong, but it also might be the solution to my problems and let me continue my ministry here.  And, after all, Thomas is an elder and a nice person.”</a:t>
            </a:r>
          </a:p>
          <a:p>
            <a:endParaRPr lang="en-US" dirty="0"/>
          </a:p>
          <a:p>
            <a:r>
              <a:rPr lang="en-US" sz="3400" dirty="0"/>
              <a:t>What is the underlying problem?  What are contributing factors?  What can or should be done?</a:t>
            </a:r>
          </a:p>
          <a:p>
            <a:endParaRPr lang="en-US" dirty="0"/>
          </a:p>
          <a:p>
            <a:r>
              <a:rPr lang="en-US" dirty="0"/>
              <a:t>(Adapted from training by Ross D. Peterson, D. Min. Midwest Ministry Development Service)</a:t>
            </a:r>
          </a:p>
        </p:txBody>
      </p:sp>
    </p:spTree>
    <p:extLst>
      <p:ext uri="{BB962C8B-B14F-4D97-AF65-F5344CB8AC3E}">
        <p14:creationId xmlns:p14="http://schemas.microsoft.com/office/powerpoint/2010/main" val="16630023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197</TotalTime>
  <Words>2455</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Bradley Hand ITC</vt:lpstr>
      <vt:lpstr>Garamond</vt:lpstr>
      <vt:lpstr>Wingdings</vt:lpstr>
      <vt:lpstr>Organic</vt:lpstr>
      <vt:lpstr>Healthy Boundaries</vt:lpstr>
      <vt:lpstr>Why Do We Have Boundary Training?</vt:lpstr>
      <vt:lpstr>Personal Boundaries I Am Available 24/7 (NOT!)</vt:lpstr>
      <vt:lpstr>Four Principles for Personal Boundaries in Pastoral Ministry</vt:lpstr>
      <vt:lpstr>Biblical Examples of Personal Boundaries</vt:lpstr>
      <vt:lpstr>Is Your Church Safe?</vt:lpstr>
      <vt:lpstr>State Law and Community Resources</vt:lpstr>
      <vt:lpstr>Boundary Awareness</vt:lpstr>
      <vt:lpstr>Case Study #1</vt:lpstr>
      <vt:lpstr>Case Study #2</vt:lpstr>
      <vt:lpstr>Learning to Lead Like Jesus</vt:lpstr>
      <vt:lpstr>Resources</vt:lpstr>
      <vt:lpstr>Book Resources from Rebecca Blackwell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Boundaries</dc:title>
  <dc:creator>Becky Willis</dc:creator>
  <cp:lastModifiedBy>Becky Willis</cp:lastModifiedBy>
  <cp:revision>2</cp:revision>
  <cp:lastPrinted>2021-07-29T22:48:02Z</cp:lastPrinted>
  <dcterms:created xsi:type="dcterms:W3CDTF">2021-07-29T19:44:35Z</dcterms:created>
  <dcterms:modified xsi:type="dcterms:W3CDTF">2021-08-21T17:40:46Z</dcterms:modified>
</cp:coreProperties>
</file>